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hPgSv1pbAmLoY6w+LpCL7Ya7B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0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1"/>
          <p:cNvSpPr txBox="1"/>
          <p:nvPr/>
        </p:nvSpPr>
        <p:spPr>
          <a:xfrm>
            <a:off x="2893639" y="1758456"/>
            <a:ext cx="73191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Retrieval-Augmented Generation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Summarization via Hybrid GNN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3" y="132980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412258" y="3424757"/>
            <a:ext cx="82818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Shangqing Liu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Yu Chen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Xiaofei Xie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Jingkai Siow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Yang Liu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15115" y="3886422"/>
            <a:ext cx="463158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Nanyang Technological University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Rensselaer Polytechnic Institute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10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10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0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78" name="Google Shape;2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5197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495272" y="1423996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Attention-based Dynamic Graph.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651470" y="1872023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Structure-aware Global Attention.</a:t>
            </a:r>
            <a:endParaRPr/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5411" y="2254796"/>
            <a:ext cx="8823478" cy="112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1834" y="3481017"/>
            <a:ext cx="3986652" cy="80234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/>
          <p:nvPr/>
        </p:nvSpPr>
        <p:spPr>
          <a:xfrm>
            <a:off x="1680263" y="4488765"/>
            <a:ext cx="88234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Allow message passing among any pair （v，u） of nodes to capture the global dependency among nodes to supplement the static graph.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11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11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1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93" name="Google Shape;2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5197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495272" y="1362698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GNN (HGNN).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682760" y="2250769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Message Passing.</a:t>
            </a:r>
            <a:endParaRPr/>
          </a:p>
        </p:txBody>
      </p:sp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6595" y="2689670"/>
            <a:ext cx="3741939" cy="52213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 txBox="1"/>
          <p:nvPr/>
        </p:nvSpPr>
        <p:spPr>
          <a:xfrm>
            <a:off x="682760" y="3200689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Message Passing.</a:t>
            </a:r>
            <a:endParaRPr/>
          </a:p>
        </p:txBody>
      </p:sp>
      <p:pic>
        <p:nvPicPr>
          <p:cNvPr id="299" name="Google Shape;2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1703" y="3726735"/>
            <a:ext cx="5010830" cy="79308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 txBox="1"/>
          <p:nvPr/>
        </p:nvSpPr>
        <p:spPr>
          <a:xfrm>
            <a:off x="682760" y="4405734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Message Passing.</a:t>
            </a:r>
            <a:endParaRPr/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36595" y="4792141"/>
            <a:ext cx="5010830" cy="7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09320" y="5529506"/>
            <a:ext cx="6975113" cy="47944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1"/>
          <p:cNvSpPr txBox="1"/>
          <p:nvPr/>
        </p:nvSpPr>
        <p:spPr>
          <a:xfrm>
            <a:off x="682760" y="1786084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computation  hop k: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5878534" y="2667607"/>
            <a:ext cx="6210300" cy="104240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7227" l="-1019" r="-1018" t="-3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12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12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12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13" name="Google Shape;3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5197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 txBox="1"/>
          <p:nvPr/>
        </p:nvSpPr>
        <p:spPr>
          <a:xfrm>
            <a:off x="495272" y="1362698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Decoder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682760" y="1786084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attention-based LSTM decoder is used:</a:t>
            </a:r>
            <a:endParaRPr/>
          </a:p>
        </p:txBody>
      </p:sp>
      <p:sp>
        <p:nvSpPr>
          <p:cNvPr id="317" name="Google Shape;317;p12"/>
          <p:cNvSpPr txBox="1"/>
          <p:nvPr/>
        </p:nvSpPr>
        <p:spPr>
          <a:xfrm>
            <a:off x="952472" y="2247749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endParaRPr/>
          </a:p>
        </p:txBody>
      </p:sp>
      <p:sp>
        <p:nvSpPr>
          <p:cNvPr id="318" name="Google Shape;318;p12"/>
          <p:cNvSpPr txBox="1"/>
          <p:nvPr/>
        </p:nvSpPr>
        <p:spPr>
          <a:xfrm>
            <a:off x="952472" y="2775235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Hidden State</a:t>
            </a:r>
            <a:endParaRPr/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3546" y="2256839"/>
            <a:ext cx="3718579" cy="41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13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p13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13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28" name="Google Shape;3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3"/>
          <p:cNvSpPr txBox="1"/>
          <p:nvPr/>
        </p:nvSpPr>
        <p:spPr>
          <a:xfrm>
            <a:off x="411476" y="1449086"/>
            <a:ext cx="28468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Setting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 txBox="1"/>
          <p:nvPr/>
        </p:nvSpPr>
        <p:spPr>
          <a:xfrm>
            <a:off x="411476" y="1915263"/>
            <a:ext cx="1252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Dataset:</a:t>
            </a:r>
            <a:endParaRPr/>
          </a:p>
        </p:txBody>
      </p:sp>
      <p:sp>
        <p:nvSpPr>
          <p:cNvPr id="331" name="Google Shape;331;p13"/>
          <p:cNvSpPr txBox="1"/>
          <p:nvPr/>
        </p:nvSpPr>
        <p:spPr>
          <a:xfrm>
            <a:off x="909713" y="2289111"/>
            <a:ext cx="11172359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benchmark on C programming language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contains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95k+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functions, from popular C projects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made it public at https://github.com/shangqing-liu/CCSD-benchmark-for-code-summarization</a:t>
            </a:r>
            <a:endParaRPr/>
          </a:p>
          <a:p>
            <a:pPr indent="-1714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 txBox="1"/>
          <p:nvPr/>
        </p:nvSpPr>
        <p:spPr>
          <a:xfrm>
            <a:off x="411476" y="3576799"/>
            <a:ext cx="7116692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Retrieval-based approaches: TF-IDF, NNGen;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Sequence-based approaches: CODE-NN, Transformer, DRL, Rencos;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Graph-based approaches: GCN2seq, GAT2seq, SeqGNN;</a:t>
            </a:r>
            <a:endParaRPr/>
          </a:p>
        </p:txBody>
      </p:sp>
      <p:sp>
        <p:nvSpPr>
          <p:cNvPr id="333" name="Google Shape;333;p13"/>
          <p:cNvSpPr txBox="1"/>
          <p:nvPr/>
        </p:nvSpPr>
        <p:spPr>
          <a:xfrm>
            <a:off x="411476" y="5041847"/>
            <a:ext cx="5824433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metrics: BLEU-4, ROUGE-L, METEOR;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evaluation metrics: Relevance, Similarity;</a:t>
            </a:r>
            <a:endParaRPr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10" y="156326"/>
            <a:ext cx="2997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14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14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4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43" name="Google Shape;3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 txBox="1"/>
          <p:nvPr/>
        </p:nvSpPr>
        <p:spPr>
          <a:xfrm>
            <a:off x="411476" y="1449086"/>
            <a:ext cx="3701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with Baselines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6571488" y="1863259"/>
            <a:ext cx="562051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 Retrieval-based Approaches: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retrieval-based approaches achieve competitive performance on BLEU-4 on in-domain dataset, however ROUGE-L and METEOR are fare less than ours. Moreover, they do not perform well on the out-of-domain dataset;</a:t>
            </a:r>
            <a:endParaRPr/>
          </a:p>
        </p:txBody>
      </p:sp>
      <p:sp>
        <p:nvSpPr>
          <p:cNvPr id="346" name="Google Shape;346;p14"/>
          <p:cNvSpPr txBox="1"/>
          <p:nvPr/>
        </p:nvSpPr>
        <p:spPr>
          <a:xfrm>
            <a:off x="6571488" y="3752532"/>
            <a:ext cx="558877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 Generation-based Approaches: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Our approach outperforms (Sequence, Graph)-based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approaches;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/>
          </a:p>
        </p:txBody>
      </p:sp>
      <p:pic>
        <p:nvPicPr>
          <p:cNvPr id="347" name="Google Shape;34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207733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23" y="2075488"/>
            <a:ext cx="6521465" cy="27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4"/>
          <p:cNvSpPr/>
          <p:nvPr/>
        </p:nvSpPr>
        <p:spPr>
          <a:xfrm>
            <a:off x="361319" y="2293074"/>
            <a:ext cx="6076286" cy="61396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361318" y="2864105"/>
            <a:ext cx="6076286" cy="10868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" name="Google Shape;356;p15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7" name="Google Shape;357;p15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15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59" name="Google Shape;3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411476" y="1449086"/>
            <a:ext cx="20717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Ablation Study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6580633" y="2531157"/>
            <a:ext cx="53759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HGNN vs. HGNN w/o augment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retrieval-augmented mechanism could contribute to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the overall model performance.</a:t>
            </a:r>
            <a:endParaRPr/>
          </a:p>
        </p:txBody>
      </p:sp>
      <p:sp>
        <p:nvSpPr>
          <p:cNvPr id="362" name="Google Shape;362;p15"/>
          <p:cNvSpPr txBox="1"/>
          <p:nvPr/>
        </p:nvSpPr>
        <p:spPr>
          <a:xfrm>
            <a:off x="6562344" y="3883780"/>
            <a:ext cx="53942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HGNN w/o static vs. HGNN w/o dynamic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Both static/dynamic graph is beneficial.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3" y="151558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23" y="2075488"/>
            <a:ext cx="6521465" cy="27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/>
          <p:nvPr/>
        </p:nvSpPr>
        <p:spPr>
          <a:xfrm>
            <a:off x="178904" y="3890224"/>
            <a:ext cx="6374296" cy="84577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16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16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16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74" name="Google Shape;3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6"/>
          <p:cNvSpPr txBox="1"/>
          <p:nvPr/>
        </p:nvSpPr>
        <p:spPr>
          <a:xfrm>
            <a:off x="411476" y="1449086"/>
            <a:ext cx="2519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Evaluation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1671148" y="3529976"/>
            <a:ext cx="77478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method can generate better summaries which are more relevant with the source code and more similar with the ground-truth summaries.</a:t>
            </a:r>
            <a:endParaRPr/>
          </a:p>
        </p:txBody>
      </p:sp>
      <p:pic>
        <p:nvPicPr>
          <p:cNvPr id="377" name="Google Shape;3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3" y="151558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995" y="2558150"/>
            <a:ext cx="6164145" cy="82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" name="Google Shape;384;p17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5" name="Google Shape;385;p17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17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387" name="Google Shape;3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7"/>
          <p:cNvSpPr txBox="1"/>
          <p:nvPr/>
        </p:nvSpPr>
        <p:spPr>
          <a:xfrm>
            <a:off x="411476" y="1449086"/>
            <a:ext cx="4334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 on the Python dataset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3" y="145427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224" y="2405024"/>
            <a:ext cx="7029714" cy="247341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 txBox="1"/>
          <p:nvPr/>
        </p:nvSpPr>
        <p:spPr>
          <a:xfrm>
            <a:off x="6962821" y="2063550"/>
            <a:ext cx="49993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HGNN vs. Baselines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Our approach still outperforms current state-of-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the- art approaches.</a:t>
            </a: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6944532" y="3224790"/>
            <a:ext cx="53942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HGNN w/o static vs. HGNN w/o dynamic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Both static/dynamic graph is beneficial.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Google Shape;398;p18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18"/>
          <p:cNvSpPr txBox="1"/>
          <p:nvPr/>
        </p:nvSpPr>
        <p:spPr>
          <a:xfrm>
            <a:off x="3178863" y="308986"/>
            <a:ext cx="40987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18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401" name="Google Shape;4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/>
        </p:nvSpPr>
        <p:spPr>
          <a:xfrm>
            <a:off x="411476" y="1449086"/>
            <a:ext cx="14782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6742176" y="1960973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first example, our approach can learn more code semantics, i.e., p is a self-defined struct variable. Thus, we could generate a token object for the variable p.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6742176" y="3532432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2 is a more difficult function with the functionality to “release reference of cedar”, as compared to other baselines, our approach effectively captures the functionality and generates a more precise summary.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108" y="51201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224" y="2241442"/>
            <a:ext cx="6475817" cy="258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8"/>
          <p:cNvSpPr/>
          <p:nvPr/>
        </p:nvSpPr>
        <p:spPr>
          <a:xfrm>
            <a:off x="714841" y="5003135"/>
            <a:ext cx="518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examples can be found in the Appendix 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Google Shape;413;p19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4" name="Google Shape;414;p19"/>
          <p:cNvSpPr txBox="1"/>
          <p:nvPr/>
        </p:nvSpPr>
        <p:spPr>
          <a:xfrm>
            <a:off x="3178863" y="308986"/>
            <a:ext cx="56660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5" name="Google Shape;415;p19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416" name="Google Shape;4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9"/>
          <p:cNvSpPr txBox="1"/>
          <p:nvPr/>
        </p:nvSpPr>
        <p:spPr>
          <a:xfrm>
            <a:off x="914399" y="1864108"/>
            <a:ext cx="112776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propose a general-purpose framework for automatic code summarization.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develop a hybrid message passing GNN based on both static and dynamic graphs.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release a new challenging C benchmark for the task of source code summarization.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96330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9"/>
          <p:cNvSpPr/>
          <p:nvPr/>
        </p:nvSpPr>
        <p:spPr>
          <a:xfrm>
            <a:off x="783183" y="1402443"/>
            <a:ext cx="17844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825343" y="3205328"/>
            <a:ext cx="19473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 txBox="1"/>
          <p:nvPr/>
        </p:nvSpPr>
        <p:spPr>
          <a:xfrm>
            <a:off x="909713" y="3662531"/>
            <a:ext cx="11277601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explore more code-based augmentation techniques.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introduce more information to learn better semantics of programs.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"/>
          <p:cNvSpPr txBox="1"/>
          <p:nvPr/>
        </p:nvSpPr>
        <p:spPr>
          <a:xfrm>
            <a:off x="3178863" y="308986"/>
            <a:ext cx="22463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43" y="197999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5979" y="1816550"/>
            <a:ext cx="7366052" cy="18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780085" y="1416440"/>
            <a:ext cx="812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source code summarization is meaningful.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780084" y="3719618"/>
            <a:ext cx="99978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source code summarization is a far from the settled problem.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307238" y="4119728"/>
            <a:ext cx="35495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Retrieval-based approaches.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307239" y="4635711"/>
            <a:ext cx="39149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Generation-based approaches.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5222170" y="4119728"/>
            <a:ext cx="41316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 generalization on unseen data.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5222169" y="4635711"/>
            <a:ext cx="66350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a). Cannot use similar examples from the retrieval database.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b). Ignore rich structure behind code text.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403871" y="5490249"/>
            <a:ext cx="76365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combine both to achieve the state-of-the-art performance?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20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20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429" name="Google Shape;4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0"/>
          <p:cNvSpPr txBox="1"/>
          <p:nvPr/>
        </p:nvSpPr>
        <p:spPr>
          <a:xfrm>
            <a:off x="5267546" y="3105834"/>
            <a:ext cx="22549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3" y="174657"/>
            <a:ext cx="2997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3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3"/>
          <p:cNvSpPr txBox="1"/>
          <p:nvPr/>
        </p:nvSpPr>
        <p:spPr>
          <a:xfrm>
            <a:off x="3178863" y="308986"/>
            <a:ext cx="22463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3062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1329847" y="3292343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4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415318" y="3286374"/>
            <a:ext cx="147320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314350" y="3051551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8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8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8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395503" y="3045583"/>
            <a:ext cx="155575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>
            <a:off x="1477675" y="3198109"/>
            <a:ext cx="1957070" cy="1372363"/>
            <a:chOff x="1388364" y="2530093"/>
            <a:chExt cx="1957070" cy="1372363"/>
          </a:xfrm>
        </p:grpSpPr>
        <p:sp>
          <p:nvSpPr>
            <p:cNvPr id="127" name="Google Shape;127;p3"/>
            <p:cNvSpPr/>
            <p:nvPr/>
          </p:nvSpPr>
          <p:spPr>
            <a:xfrm>
              <a:off x="1388364" y="2530093"/>
              <a:ext cx="1957070" cy="937894"/>
            </a:xfrm>
            <a:custGeom>
              <a:rect b="b" l="l" r="r" t="t"/>
              <a:pathLst>
                <a:path extrusionOk="0" h="937895" w="1957070">
                  <a:moveTo>
                    <a:pt x="305181" y="823976"/>
                  </a:moveTo>
                  <a:lnTo>
                    <a:pt x="296418" y="775462"/>
                  </a:lnTo>
                  <a:lnTo>
                    <a:pt x="288163" y="729742"/>
                  </a:lnTo>
                  <a:lnTo>
                    <a:pt x="265226" y="746874"/>
                  </a:lnTo>
                  <a:lnTo>
                    <a:pt x="22860" y="423291"/>
                  </a:lnTo>
                  <a:lnTo>
                    <a:pt x="0" y="440309"/>
                  </a:lnTo>
                  <a:lnTo>
                    <a:pt x="242328" y="763968"/>
                  </a:lnTo>
                  <a:lnTo>
                    <a:pt x="219456" y="781050"/>
                  </a:lnTo>
                  <a:lnTo>
                    <a:pt x="305181" y="823976"/>
                  </a:lnTo>
                  <a:close/>
                </a:path>
                <a:path extrusionOk="0" h="937895" w="1957070">
                  <a:moveTo>
                    <a:pt x="842264" y="35306"/>
                  </a:moveTo>
                  <a:lnTo>
                    <a:pt x="832612" y="8382"/>
                  </a:lnTo>
                  <a:lnTo>
                    <a:pt x="247192" y="220078"/>
                  </a:lnTo>
                  <a:lnTo>
                    <a:pt x="237490" y="193294"/>
                  </a:lnTo>
                  <a:lnTo>
                    <a:pt x="171450" y="262636"/>
                  </a:lnTo>
                  <a:lnTo>
                    <a:pt x="266700" y="273812"/>
                  </a:lnTo>
                  <a:lnTo>
                    <a:pt x="258724" y="251841"/>
                  </a:lnTo>
                  <a:lnTo>
                    <a:pt x="256946" y="246964"/>
                  </a:lnTo>
                  <a:lnTo>
                    <a:pt x="842264" y="35306"/>
                  </a:lnTo>
                  <a:close/>
                </a:path>
                <a:path extrusionOk="0" h="937895" w="1957070">
                  <a:moveTo>
                    <a:pt x="1526286" y="937387"/>
                  </a:moveTo>
                  <a:lnTo>
                    <a:pt x="1525155" y="880745"/>
                  </a:lnTo>
                  <a:lnTo>
                    <a:pt x="1524381" y="841502"/>
                  </a:lnTo>
                  <a:lnTo>
                    <a:pt x="1499069" y="854786"/>
                  </a:lnTo>
                  <a:lnTo>
                    <a:pt x="1121410" y="135636"/>
                  </a:lnTo>
                  <a:lnTo>
                    <a:pt x="1096010" y="148844"/>
                  </a:lnTo>
                  <a:lnTo>
                    <a:pt x="1473682" y="868133"/>
                  </a:lnTo>
                  <a:lnTo>
                    <a:pt x="1448435" y="881380"/>
                  </a:lnTo>
                  <a:lnTo>
                    <a:pt x="1526286" y="937387"/>
                  </a:lnTo>
                  <a:close/>
                </a:path>
                <a:path extrusionOk="0" h="937895" w="1957070">
                  <a:moveTo>
                    <a:pt x="1957070" y="198120"/>
                  </a:moveTo>
                  <a:lnTo>
                    <a:pt x="1242644" y="27838"/>
                  </a:lnTo>
                  <a:lnTo>
                    <a:pt x="1243431" y="24511"/>
                  </a:lnTo>
                  <a:lnTo>
                    <a:pt x="1249299" y="0"/>
                  </a:lnTo>
                  <a:lnTo>
                    <a:pt x="1155954" y="21844"/>
                  </a:lnTo>
                  <a:lnTo>
                    <a:pt x="1229360" y="83439"/>
                  </a:lnTo>
                  <a:lnTo>
                    <a:pt x="1236002" y="55638"/>
                  </a:lnTo>
                  <a:lnTo>
                    <a:pt x="1950466" y="225933"/>
                  </a:lnTo>
                  <a:lnTo>
                    <a:pt x="1957070" y="19812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923795" y="3559175"/>
              <a:ext cx="373380" cy="329565"/>
            </a:xfrm>
            <a:custGeom>
              <a:rect b="b" l="l" r="r" t="t"/>
              <a:pathLst>
                <a:path extrusionOk="0" h="329564" w="373380">
                  <a:moveTo>
                    <a:pt x="299174" y="283367"/>
                  </a:moveTo>
                  <a:lnTo>
                    <a:pt x="280289" y="304926"/>
                  </a:lnTo>
                  <a:lnTo>
                    <a:pt x="372999" y="329056"/>
                  </a:lnTo>
                  <a:lnTo>
                    <a:pt x="358168" y="292735"/>
                  </a:lnTo>
                  <a:lnTo>
                    <a:pt x="309880" y="292735"/>
                  </a:lnTo>
                  <a:lnTo>
                    <a:pt x="299174" y="283367"/>
                  </a:lnTo>
                  <a:close/>
                </a:path>
                <a:path extrusionOk="0" h="329564" w="373380">
                  <a:moveTo>
                    <a:pt x="317975" y="261904"/>
                  </a:moveTo>
                  <a:lnTo>
                    <a:pt x="299174" y="283367"/>
                  </a:lnTo>
                  <a:lnTo>
                    <a:pt x="309880" y="292735"/>
                  </a:lnTo>
                  <a:lnTo>
                    <a:pt x="328676" y="271272"/>
                  </a:lnTo>
                  <a:lnTo>
                    <a:pt x="317975" y="261904"/>
                  </a:lnTo>
                  <a:close/>
                </a:path>
                <a:path extrusionOk="0" h="329564" w="373380">
                  <a:moveTo>
                    <a:pt x="336804" y="240411"/>
                  </a:moveTo>
                  <a:lnTo>
                    <a:pt x="317975" y="261904"/>
                  </a:lnTo>
                  <a:lnTo>
                    <a:pt x="328676" y="271272"/>
                  </a:lnTo>
                  <a:lnTo>
                    <a:pt x="309880" y="292735"/>
                  </a:lnTo>
                  <a:lnTo>
                    <a:pt x="358168" y="292735"/>
                  </a:lnTo>
                  <a:lnTo>
                    <a:pt x="336804" y="240411"/>
                  </a:lnTo>
                  <a:close/>
                </a:path>
                <a:path extrusionOk="0" h="329564" w="373380">
                  <a:moveTo>
                    <a:pt x="18796" y="0"/>
                  </a:moveTo>
                  <a:lnTo>
                    <a:pt x="0" y="21589"/>
                  </a:lnTo>
                  <a:lnTo>
                    <a:pt x="299174" y="283367"/>
                  </a:lnTo>
                  <a:lnTo>
                    <a:pt x="317975" y="26190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645920" y="3304031"/>
              <a:ext cx="318770" cy="337185"/>
            </a:xfrm>
            <a:custGeom>
              <a:rect b="b" l="l" r="r" t="t"/>
              <a:pathLst>
                <a:path extrusionOk="0" h="337185" w="318769">
                  <a:moveTo>
                    <a:pt x="159257" y="0"/>
                  </a:moveTo>
                  <a:lnTo>
                    <a:pt x="116901" y="6018"/>
                  </a:lnTo>
                  <a:lnTo>
                    <a:pt x="78852" y="23001"/>
                  </a:lnTo>
                  <a:lnTo>
                    <a:pt x="46624" y="49339"/>
                  </a:lnTo>
                  <a:lnTo>
                    <a:pt x="21731" y="83424"/>
                  </a:lnTo>
                  <a:lnTo>
                    <a:pt x="5685" y="123648"/>
                  </a:lnTo>
                  <a:lnTo>
                    <a:pt x="0" y="168401"/>
                  </a:lnTo>
                  <a:lnTo>
                    <a:pt x="5685" y="213155"/>
                  </a:lnTo>
                  <a:lnTo>
                    <a:pt x="21731" y="253379"/>
                  </a:lnTo>
                  <a:lnTo>
                    <a:pt x="46624" y="287464"/>
                  </a:lnTo>
                  <a:lnTo>
                    <a:pt x="78852" y="313802"/>
                  </a:lnTo>
                  <a:lnTo>
                    <a:pt x="116901" y="330785"/>
                  </a:lnTo>
                  <a:lnTo>
                    <a:pt x="159257" y="336803"/>
                  </a:lnTo>
                  <a:lnTo>
                    <a:pt x="201614" y="330785"/>
                  </a:lnTo>
                  <a:lnTo>
                    <a:pt x="239663" y="313802"/>
                  </a:lnTo>
                  <a:lnTo>
                    <a:pt x="271891" y="287464"/>
                  </a:lnTo>
                  <a:lnTo>
                    <a:pt x="296784" y="253379"/>
                  </a:lnTo>
                  <a:lnTo>
                    <a:pt x="312830" y="213155"/>
                  </a:lnTo>
                  <a:lnTo>
                    <a:pt x="318516" y="168401"/>
                  </a:lnTo>
                  <a:lnTo>
                    <a:pt x="312830" y="123648"/>
                  </a:lnTo>
                  <a:lnTo>
                    <a:pt x="296784" y="83424"/>
                  </a:lnTo>
                  <a:lnTo>
                    <a:pt x="271891" y="49339"/>
                  </a:lnTo>
                  <a:lnTo>
                    <a:pt x="239663" y="23001"/>
                  </a:lnTo>
                  <a:lnTo>
                    <a:pt x="201614" y="6018"/>
                  </a:lnTo>
                  <a:lnTo>
                    <a:pt x="159257" y="0"/>
                  </a:lnTo>
                  <a:close/>
                </a:path>
              </a:pathLst>
            </a:custGeom>
            <a:solidFill>
              <a:srgbClr val="0078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15361" y="3703066"/>
              <a:ext cx="399415" cy="199390"/>
            </a:xfrm>
            <a:custGeom>
              <a:rect b="b" l="l" r="r" t="t"/>
              <a:pathLst>
                <a:path extrusionOk="0" h="199389" w="399414">
                  <a:moveTo>
                    <a:pt x="315580" y="25877"/>
                  </a:moveTo>
                  <a:lnTo>
                    <a:pt x="0" y="173481"/>
                  </a:lnTo>
                  <a:lnTo>
                    <a:pt x="12192" y="199262"/>
                  </a:lnTo>
                  <a:lnTo>
                    <a:pt x="327644" y="51783"/>
                  </a:lnTo>
                  <a:lnTo>
                    <a:pt x="315580" y="25877"/>
                  </a:lnTo>
                  <a:close/>
                </a:path>
                <a:path extrusionOk="0" h="199389" w="399414">
                  <a:moveTo>
                    <a:pt x="385604" y="19811"/>
                  </a:moveTo>
                  <a:lnTo>
                    <a:pt x="328549" y="19811"/>
                  </a:lnTo>
                  <a:lnTo>
                    <a:pt x="340613" y="45719"/>
                  </a:lnTo>
                  <a:lnTo>
                    <a:pt x="327644" y="51783"/>
                  </a:lnTo>
                  <a:lnTo>
                    <a:pt x="339725" y="77723"/>
                  </a:lnTo>
                  <a:lnTo>
                    <a:pt x="385604" y="19811"/>
                  </a:lnTo>
                  <a:close/>
                </a:path>
                <a:path extrusionOk="0" h="199389" w="399414">
                  <a:moveTo>
                    <a:pt x="328549" y="19811"/>
                  </a:moveTo>
                  <a:lnTo>
                    <a:pt x="315580" y="25877"/>
                  </a:lnTo>
                  <a:lnTo>
                    <a:pt x="327644" y="51783"/>
                  </a:lnTo>
                  <a:lnTo>
                    <a:pt x="340613" y="45719"/>
                  </a:lnTo>
                  <a:lnTo>
                    <a:pt x="328549" y="19811"/>
                  </a:lnTo>
                  <a:close/>
                </a:path>
                <a:path extrusionOk="0" h="199389" w="399414">
                  <a:moveTo>
                    <a:pt x="303530" y="0"/>
                  </a:moveTo>
                  <a:lnTo>
                    <a:pt x="315580" y="25877"/>
                  </a:lnTo>
                  <a:lnTo>
                    <a:pt x="328549" y="19811"/>
                  </a:lnTo>
                  <a:lnTo>
                    <a:pt x="385604" y="19811"/>
                  </a:lnTo>
                  <a:lnTo>
                    <a:pt x="399288" y="2539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1827940" y="3966713"/>
            <a:ext cx="135255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955955" y="4084824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032536" y="4078804"/>
            <a:ext cx="167005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277012" y="3742051"/>
            <a:ext cx="163830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477163" y="3331967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563776" y="3325617"/>
            <a:ext cx="145415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2338734" y="4506971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2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4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5" y="168402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433350" y="4501637"/>
            <a:ext cx="128905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143571" y="2745081"/>
            <a:ext cx="1647723" cy="122163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418707" y="2565465"/>
            <a:ext cx="4048935" cy="2932407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8797419" y="3968431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8118476" y="3625658"/>
            <a:ext cx="163830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8180198" y="4390578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2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4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5" y="168402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6531741" y="3610442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endParaRPr sz="17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9096214" y="2808816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9822121" y="3762881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7065860" y="4909296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8645843" y="5077888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9683751" y="4613550"/>
            <a:ext cx="317500" cy="337185"/>
          </a:xfrm>
          <a:custGeom>
            <a:rect b="b" l="l" r="r" t="t"/>
            <a:pathLst>
              <a:path extrusionOk="0" h="337185" w="317500">
                <a:moveTo>
                  <a:pt x="158496" y="0"/>
                </a:moveTo>
                <a:lnTo>
                  <a:pt x="116372" y="6018"/>
                </a:lnTo>
                <a:lnTo>
                  <a:pt x="78514" y="23001"/>
                </a:lnTo>
                <a:lnTo>
                  <a:pt x="46434" y="49339"/>
                </a:lnTo>
                <a:lnTo>
                  <a:pt x="21646" y="83424"/>
                </a:lnTo>
                <a:lnTo>
                  <a:pt x="5663" y="123648"/>
                </a:lnTo>
                <a:lnTo>
                  <a:pt x="0" y="168401"/>
                </a:lnTo>
                <a:lnTo>
                  <a:pt x="5663" y="213155"/>
                </a:lnTo>
                <a:lnTo>
                  <a:pt x="21646" y="253379"/>
                </a:lnTo>
                <a:lnTo>
                  <a:pt x="46434" y="287464"/>
                </a:lnTo>
                <a:lnTo>
                  <a:pt x="78514" y="313802"/>
                </a:lnTo>
                <a:lnTo>
                  <a:pt x="116372" y="330785"/>
                </a:lnTo>
                <a:lnTo>
                  <a:pt x="158496" y="336803"/>
                </a:lnTo>
                <a:lnTo>
                  <a:pt x="200619" y="330785"/>
                </a:lnTo>
                <a:lnTo>
                  <a:pt x="238477" y="313802"/>
                </a:lnTo>
                <a:lnTo>
                  <a:pt x="270557" y="287464"/>
                </a:lnTo>
                <a:lnTo>
                  <a:pt x="295345" y="253379"/>
                </a:lnTo>
                <a:lnTo>
                  <a:pt x="311328" y="213155"/>
                </a:lnTo>
                <a:lnTo>
                  <a:pt x="316992" y="168401"/>
                </a:lnTo>
                <a:lnTo>
                  <a:pt x="311328" y="123648"/>
                </a:lnTo>
                <a:lnTo>
                  <a:pt x="295345" y="83424"/>
                </a:lnTo>
                <a:lnTo>
                  <a:pt x="270557" y="49339"/>
                </a:lnTo>
                <a:lnTo>
                  <a:pt x="238477" y="23001"/>
                </a:lnTo>
                <a:lnTo>
                  <a:pt x="200619" y="6018"/>
                </a:lnTo>
                <a:lnTo>
                  <a:pt x="15849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7799706" y="3225250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7417010" y="3996911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8164146" y="3709755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8612798" y="3163249"/>
            <a:ext cx="318770" cy="337185"/>
          </a:xfrm>
          <a:custGeom>
            <a:rect b="b" l="l" r="r" t="t"/>
            <a:pathLst>
              <a:path extrusionOk="0" h="337185" w="318769">
                <a:moveTo>
                  <a:pt x="159257" y="0"/>
                </a:moveTo>
                <a:lnTo>
                  <a:pt x="116901" y="6018"/>
                </a:lnTo>
                <a:lnTo>
                  <a:pt x="78852" y="23001"/>
                </a:lnTo>
                <a:lnTo>
                  <a:pt x="46624" y="49339"/>
                </a:lnTo>
                <a:lnTo>
                  <a:pt x="21731" y="83424"/>
                </a:lnTo>
                <a:lnTo>
                  <a:pt x="5685" y="123648"/>
                </a:lnTo>
                <a:lnTo>
                  <a:pt x="0" y="168401"/>
                </a:lnTo>
                <a:lnTo>
                  <a:pt x="5685" y="213155"/>
                </a:lnTo>
                <a:lnTo>
                  <a:pt x="21731" y="253379"/>
                </a:lnTo>
                <a:lnTo>
                  <a:pt x="46624" y="287464"/>
                </a:lnTo>
                <a:lnTo>
                  <a:pt x="78852" y="313802"/>
                </a:lnTo>
                <a:lnTo>
                  <a:pt x="116901" y="330785"/>
                </a:lnTo>
                <a:lnTo>
                  <a:pt x="159257" y="336803"/>
                </a:lnTo>
                <a:lnTo>
                  <a:pt x="201614" y="330785"/>
                </a:lnTo>
                <a:lnTo>
                  <a:pt x="239663" y="313802"/>
                </a:lnTo>
                <a:lnTo>
                  <a:pt x="271891" y="287464"/>
                </a:lnTo>
                <a:lnTo>
                  <a:pt x="296784" y="253379"/>
                </a:lnTo>
                <a:lnTo>
                  <a:pt x="312830" y="213155"/>
                </a:lnTo>
                <a:lnTo>
                  <a:pt x="318516" y="168401"/>
                </a:lnTo>
                <a:lnTo>
                  <a:pt x="312830" y="123648"/>
                </a:lnTo>
                <a:lnTo>
                  <a:pt x="296784" y="83424"/>
                </a:lnTo>
                <a:lnTo>
                  <a:pt x="271891" y="49339"/>
                </a:lnTo>
                <a:lnTo>
                  <a:pt x="239663" y="23001"/>
                </a:lnTo>
                <a:lnTo>
                  <a:pt x="201614" y="6018"/>
                </a:lnTo>
                <a:lnTo>
                  <a:pt x="159257" y="0"/>
                </a:lnTo>
                <a:close/>
              </a:path>
            </a:pathLst>
          </a:custGeom>
          <a:solidFill>
            <a:srgbClr val="0078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3"/>
          <p:cNvCxnSpPr/>
          <p:nvPr/>
        </p:nvCxnSpPr>
        <p:spPr>
          <a:xfrm>
            <a:off x="6872076" y="3838148"/>
            <a:ext cx="560287" cy="27833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3"/>
          <p:cNvCxnSpPr/>
          <p:nvPr/>
        </p:nvCxnSpPr>
        <p:spPr>
          <a:xfrm flipH="1" rot="10800000">
            <a:off x="8071235" y="3320943"/>
            <a:ext cx="574608" cy="2885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3"/>
          <p:cNvCxnSpPr/>
          <p:nvPr/>
        </p:nvCxnSpPr>
        <p:spPr>
          <a:xfrm flipH="1" rot="10800000">
            <a:off x="8963343" y="4819100"/>
            <a:ext cx="720408" cy="37716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3"/>
          <p:cNvCxnSpPr/>
          <p:nvPr/>
        </p:nvCxnSpPr>
        <p:spPr>
          <a:xfrm flipH="1" rot="10800000">
            <a:off x="7314822" y="4557520"/>
            <a:ext cx="885569" cy="53019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3"/>
          <p:cNvCxnSpPr/>
          <p:nvPr/>
        </p:nvCxnSpPr>
        <p:spPr>
          <a:xfrm rot="10800000">
            <a:off x="8449891" y="3883324"/>
            <a:ext cx="354702" cy="19047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3"/>
          <p:cNvCxnSpPr/>
          <p:nvPr/>
        </p:nvCxnSpPr>
        <p:spPr>
          <a:xfrm flipH="1" rot="10800000">
            <a:off x="9104464" y="3956387"/>
            <a:ext cx="738037" cy="17579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p3"/>
          <p:cNvCxnSpPr/>
          <p:nvPr/>
        </p:nvCxnSpPr>
        <p:spPr>
          <a:xfrm flipH="1" rot="10800000">
            <a:off x="7608479" y="3469097"/>
            <a:ext cx="277834" cy="52392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1" name="Google Shape;161;p3"/>
          <p:cNvCxnSpPr/>
          <p:nvPr/>
        </p:nvCxnSpPr>
        <p:spPr>
          <a:xfrm flipH="1" rot="10800000">
            <a:off x="7685032" y="3860382"/>
            <a:ext cx="512351" cy="26527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2" name="Google Shape;162;p3"/>
          <p:cNvCxnSpPr/>
          <p:nvPr/>
        </p:nvCxnSpPr>
        <p:spPr>
          <a:xfrm flipH="1">
            <a:off x="9842501" y="4069519"/>
            <a:ext cx="114347" cy="59502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3" name="Google Shape;163;p3"/>
          <p:cNvCxnSpPr/>
          <p:nvPr/>
        </p:nvCxnSpPr>
        <p:spPr>
          <a:xfrm flipH="1">
            <a:off x="8917372" y="3097388"/>
            <a:ext cx="198817" cy="17208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4" name="Google Shape;164;p3"/>
          <p:cNvCxnSpPr/>
          <p:nvPr/>
        </p:nvCxnSpPr>
        <p:spPr>
          <a:xfrm>
            <a:off x="7390191" y="5071401"/>
            <a:ext cx="1340964" cy="6486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5" name="Google Shape;165;p3"/>
          <p:cNvSpPr/>
          <p:nvPr/>
        </p:nvSpPr>
        <p:spPr>
          <a:xfrm>
            <a:off x="9693712" y="4593006"/>
            <a:ext cx="326371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182800" y="2678775"/>
            <a:ext cx="1877277" cy="1880933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3236728" y="3021640"/>
            <a:ext cx="842056" cy="838244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6494581" y="2831162"/>
            <a:ext cx="1813362" cy="1782387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6464468" y="3381290"/>
            <a:ext cx="1371562" cy="1325987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"/>
          <p:cNvCxnSpPr/>
          <p:nvPr/>
        </p:nvCxnSpPr>
        <p:spPr>
          <a:xfrm>
            <a:off x="4573999" y="3838148"/>
            <a:ext cx="1295400" cy="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1" name="Google Shape;171;p3"/>
          <p:cNvSpPr txBox="1"/>
          <p:nvPr/>
        </p:nvSpPr>
        <p:spPr>
          <a:xfrm>
            <a:off x="780085" y="1416440"/>
            <a:ext cx="812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Message Passing.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704220" y="5155286"/>
            <a:ext cx="11277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Limitation of existing GNNs：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a big graph, node A must go through many  times of iterations to know node B’s information.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1030037" y="1779638"/>
            <a:ext cx="99205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GNN-based code modelling works (e.g., vulnerability detection, type inference, usually consider the k-hop neighborhood information). 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6490009" y="2822549"/>
            <a:ext cx="2973195" cy="2030041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376130" y="2886215"/>
            <a:ext cx="3183781" cy="2631613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4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4"/>
          <p:cNvSpPr txBox="1"/>
          <p:nvPr/>
        </p:nvSpPr>
        <p:spPr>
          <a:xfrm>
            <a:off x="3178863" y="308986"/>
            <a:ext cx="22463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4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3062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780085" y="1416440"/>
            <a:ext cx="812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Benchmark.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1292548" y="1816973"/>
            <a:ext cx="9781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open-source benchmarks such as Java, Python contain intensive duplications .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1292548" y="2929280"/>
            <a:ext cx="9781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open-source benchmark on C programming.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1292548" y="3469573"/>
            <a:ext cx="9781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programming  is the functional programming, which is more challenging.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1292548" y="2391366"/>
            <a:ext cx="9781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programming is widely used.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5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5"/>
          <p:cNvSpPr txBox="1"/>
          <p:nvPr/>
        </p:nvSpPr>
        <p:spPr>
          <a:xfrm>
            <a:off x="3178863" y="308986"/>
            <a:ext cx="2562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5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63062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693241" y="1418935"/>
            <a:ext cx="11277601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propose a general-purpose framework for automatic code summarization, which combines the benefits of both retrieval-based and generation-based methods via a retrieval-based augmentation mechanism.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innovate a Hybrid GNN by fusing the static graph (based on code property graph) and dynamic graph (via structure-aware global attention mechanism) to mitigate the limitation of the GNN on capturing global graph information.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conduct an extensive experiment to evaluate our framework. The proposed approach achieves the state-of-the-art performance and improves existing approaches by 1.42, 2.44 and 1.29 in terms of BLEU-4, ROUGE-L and METEOR metrics.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release a new challenging C benchmark for the task of source code summarization.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https://github.com/shangqing-liu/CCSD-benchmark-for-code-summarization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6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6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6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10" name="Google Shape;2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53108"/>
            <a:ext cx="299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2615" y="1782787"/>
            <a:ext cx="8214610" cy="3067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475884" y="1645755"/>
            <a:ext cx="56007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Retrieval-augmented Static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Graph Construction.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468389" y="2325890"/>
            <a:ext cx="56007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Attention-based Dynamic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Graph Construction.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468389" y="3046659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GNN.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468389" y="3464630"/>
            <a:ext cx="5600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Decoder.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7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7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7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25" name="Google Shape;2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663" y="154485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378499" y="1410358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Property Graph (CPG).</a:t>
            </a:r>
            <a:endParaRPr/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63" y="1805458"/>
            <a:ext cx="12010337" cy="283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586103" y="4481357"/>
            <a:ext cx="560072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AST： syntactic information of program.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To: statement execution order.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Control: control dependency.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Define/Use: variable definition and usage.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Reach: data dependency.</a:t>
            </a:r>
            <a:endParaRPr/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5456" y="4528558"/>
            <a:ext cx="6214881" cy="154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8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8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8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39" name="Google Shape;2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09" y="169299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576657" y="1407431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Retrieval-based Augmentation.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909713" y="2985222"/>
            <a:ext cx="272563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9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909712" y="3586164"/>
            <a:ext cx="2725635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32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44" name="Google Shape;244;p8"/>
          <p:cNvCxnSpPr/>
          <p:nvPr/>
        </p:nvCxnSpPr>
        <p:spPr>
          <a:xfrm>
            <a:off x="3178863" y="3429000"/>
            <a:ext cx="82231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5" name="Google Shape;245;p8"/>
          <p:cNvSpPr txBox="1"/>
          <p:nvPr/>
        </p:nvSpPr>
        <p:spPr>
          <a:xfrm>
            <a:off x="3895654" y="3207468"/>
            <a:ext cx="3764587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332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8"/>
          <p:cNvSpPr txBox="1"/>
          <p:nvPr/>
        </p:nvSpPr>
        <p:spPr>
          <a:xfrm>
            <a:off x="7517700" y="3207468"/>
            <a:ext cx="376458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47" name="Google Shape;247;p8"/>
          <p:cNvCxnSpPr/>
          <p:nvPr/>
        </p:nvCxnSpPr>
        <p:spPr>
          <a:xfrm>
            <a:off x="7386427" y="3429000"/>
            <a:ext cx="82231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9"/>
          <p:cNvCxnSpPr/>
          <p:nvPr/>
        </p:nvCxnSpPr>
        <p:spPr>
          <a:xfrm>
            <a:off x="914400" y="1296790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4" name="Google Shape;254;p9"/>
          <p:cNvSpPr txBox="1"/>
          <p:nvPr/>
        </p:nvSpPr>
        <p:spPr>
          <a:xfrm>
            <a:off x="3178863" y="308986"/>
            <a:ext cx="1687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9"/>
          <p:cNvCxnSpPr/>
          <p:nvPr/>
        </p:nvCxnSpPr>
        <p:spPr>
          <a:xfrm rot="10800000">
            <a:off x="914400" y="6226142"/>
            <a:ext cx="11277600" cy="0"/>
          </a:xfrm>
          <a:prstGeom prst="straightConnector1">
            <a:avLst/>
          </a:prstGeom>
          <a:noFill/>
          <a:ln cap="flat" cmpd="sng" w="44450">
            <a:solidFill>
              <a:srgbClr val="F5F7F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sign&#10;&#10;Description automatically generated" id="256" name="Google Shape;2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" y="6226141"/>
            <a:ext cx="1773641" cy="6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09" y="169299"/>
            <a:ext cx="2997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/>
          <p:nvPr/>
        </p:nvSpPr>
        <p:spPr>
          <a:xfrm>
            <a:off x="576657" y="1407431"/>
            <a:ext cx="5600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Retrieval-based Augmentation.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1060197" y="1881007"/>
            <a:ext cx="935297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Retrieving.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Retrieved Code-based Augmentation.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Retrieved Summary-based Augmentation.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140" y="3442451"/>
            <a:ext cx="7158256" cy="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4893" y="3942370"/>
            <a:ext cx="2759918" cy="60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94811" y="4018996"/>
            <a:ext cx="3283752" cy="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93495" y="5006756"/>
            <a:ext cx="5177252" cy="54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74938" y="2351581"/>
            <a:ext cx="4015972" cy="4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10700" y="2379276"/>
            <a:ext cx="12573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8246136" y="3442451"/>
            <a:ext cx="42130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 the relevance between the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c and the retrieved code c’.</a:t>
            </a:r>
            <a:endParaRPr/>
          </a:p>
        </p:txBody>
      </p:sp>
      <p:cxnSp>
        <p:nvCxnSpPr>
          <p:cNvPr id="267" name="Google Shape;267;p9"/>
          <p:cNvCxnSpPr/>
          <p:nvPr/>
        </p:nvCxnSpPr>
        <p:spPr>
          <a:xfrm>
            <a:off x="7659974" y="3803559"/>
            <a:ext cx="53510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8" name="Google Shape;268;p9"/>
          <p:cNvCxnSpPr/>
          <p:nvPr/>
        </p:nvCxnSpPr>
        <p:spPr>
          <a:xfrm>
            <a:off x="6843461" y="4335133"/>
            <a:ext cx="53510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9" name="Google Shape;269;p9"/>
          <p:cNvSpPr txBox="1"/>
          <p:nvPr/>
        </p:nvSpPr>
        <p:spPr>
          <a:xfrm>
            <a:off x="7491728" y="4173703"/>
            <a:ext cx="47002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 the feature of retrieved code c’ to 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2020-10-20T08:02:56Z</dcterms:created>
  <dc:creator>Guo Qing (Dr)</dc:creator>
</cp:coreProperties>
</file>