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5D8CA"/>
          </a:solidFill>
        </a:fill>
      </a:tcStyle>
    </a:wholeTbl>
    <a:band2H>
      <a:tcTxStyle/>
      <a:tcStyle>
        <a:tcBdr/>
        <a:fill>
          <a:solidFill>
            <a:srgbClr val="FAECE6"/>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8D0CD"/>
          </a:solidFill>
        </a:fill>
      </a:tcStyle>
    </a:wholeTbl>
    <a:band2H>
      <a:tcTxStyle/>
      <a:tcStyle>
        <a:tcBdr/>
        <a:fill>
          <a:solidFill>
            <a:srgbClr val="EDE9E8"/>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DFD9"/>
          </a:solidFill>
        </a:fill>
      </a:tcStyle>
    </a:wholeTbl>
    <a:band2H>
      <a:tcTxStyle/>
      <a:tcStyle>
        <a:tcBdr/>
        <a:fill>
          <a:solidFill>
            <a:srgbClr val="EEF0ED"/>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31"/>
  </p:normalViewPr>
  <p:slideViewPr>
    <p:cSldViewPr snapToGrid="0" snapToObjects="1">
      <p:cViewPr varScale="1">
        <p:scale>
          <a:sx n="74" d="100"/>
          <a:sy n="74" d="100"/>
        </p:scale>
        <p:origin x="1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等线"/>
      </a:defRPr>
    </a:lvl1pPr>
    <a:lvl2pPr indent="228600" defTabSz="1828800" latinLnBrk="0">
      <a:defRPr sz="2400">
        <a:latin typeface="+mn-lt"/>
        <a:ea typeface="+mn-ea"/>
        <a:cs typeface="+mn-cs"/>
        <a:sym typeface="等线"/>
      </a:defRPr>
    </a:lvl2pPr>
    <a:lvl3pPr indent="457200" defTabSz="1828800" latinLnBrk="0">
      <a:defRPr sz="2400">
        <a:latin typeface="+mn-lt"/>
        <a:ea typeface="+mn-ea"/>
        <a:cs typeface="+mn-cs"/>
        <a:sym typeface="等线"/>
      </a:defRPr>
    </a:lvl3pPr>
    <a:lvl4pPr indent="685800" defTabSz="1828800" latinLnBrk="0">
      <a:defRPr sz="2400">
        <a:latin typeface="+mn-lt"/>
        <a:ea typeface="+mn-ea"/>
        <a:cs typeface="+mn-cs"/>
        <a:sym typeface="等线"/>
      </a:defRPr>
    </a:lvl4pPr>
    <a:lvl5pPr indent="914400" defTabSz="1828800" latinLnBrk="0">
      <a:defRPr sz="2400">
        <a:latin typeface="+mn-lt"/>
        <a:ea typeface="+mn-ea"/>
        <a:cs typeface="+mn-cs"/>
        <a:sym typeface="等线"/>
      </a:defRPr>
    </a:lvl5pPr>
    <a:lvl6pPr indent="1143000" defTabSz="1828800" latinLnBrk="0">
      <a:defRPr sz="2400">
        <a:latin typeface="+mn-lt"/>
        <a:ea typeface="+mn-ea"/>
        <a:cs typeface="+mn-cs"/>
        <a:sym typeface="等线"/>
      </a:defRPr>
    </a:lvl6pPr>
    <a:lvl7pPr indent="1371600" defTabSz="1828800" latinLnBrk="0">
      <a:defRPr sz="2400">
        <a:latin typeface="+mn-lt"/>
        <a:ea typeface="+mn-ea"/>
        <a:cs typeface="+mn-cs"/>
        <a:sym typeface="等线"/>
      </a:defRPr>
    </a:lvl7pPr>
    <a:lvl8pPr indent="1600200" defTabSz="1828800" latinLnBrk="0">
      <a:defRPr sz="2400">
        <a:latin typeface="+mn-lt"/>
        <a:ea typeface="+mn-ea"/>
        <a:cs typeface="+mn-cs"/>
        <a:sym typeface="等线"/>
      </a:defRPr>
    </a:lvl8pPr>
    <a:lvl9pPr indent="1828800" defTabSz="1828800" latinLnBrk="0">
      <a:defRPr sz="2400">
        <a:latin typeface="+mn-lt"/>
        <a:ea typeface="+mn-ea"/>
        <a:cs typeface="+mn-cs"/>
        <a:sym typeface="等线"/>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lvl1pPr defTabSz="914400">
              <a:defRPr sz="1200"/>
            </a:lvl1p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Shape 603"/>
          <p:cNvSpPr>
            <a:spLocks noGrp="1" noRot="1" noChangeAspect="1"/>
          </p:cNvSpPr>
          <p:nvPr>
            <p:ph type="sldImg"/>
          </p:nvPr>
        </p:nvSpPr>
        <p:spPr>
          <a:xfrm>
            <a:off x="381000" y="685800"/>
            <a:ext cx="6096000" cy="3429000"/>
          </a:xfrm>
          <a:prstGeom prst="rect">
            <a:avLst/>
          </a:prstGeom>
        </p:spPr>
        <p:txBody>
          <a:bodyPr/>
          <a:lstStyle/>
          <a:p>
            <a:endParaRPr/>
          </a:p>
        </p:txBody>
      </p:sp>
      <p:sp>
        <p:nvSpPr>
          <p:cNvPr id="604" name="Shape 604"/>
          <p:cNvSpPr>
            <a:spLocks noGrp="1"/>
          </p:cNvSpPr>
          <p:nvPr>
            <p:ph type="body" sz="quarter" idx="1"/>
          </p:nvPr>
        </p:nvSpPr>
        <p:spPr>
          <a:prstGeom prst="rect">
            <a:avLst/>
          </a:prstGeom>
        </p:spPr>
        <p:txBody>
          <a:bodyPr/>
          <a:lstStyle/>
          <a:p>
            <a:pPr>
              <a:defRPr sz="1500"/>
            </a:pPr>
            <a:r>
              <a:t>Here we show the visualization of the normalized topic-word weight matrices of KATE and LDA.</a:t>
            </a:r>
          </a:p>
          <a:p>
            <a:pPr>
              <a:defRPr sz="1500"/>
            </a:pPr>
            <a:r>
              <a:t>As you can see, KATE can learn more diverse patterns than AE and KSAE.</a:t>
            </a:r>
          </a:p>
          <a:p>
            <a:pPr>
              <a:defRPr sz="1500"/>
            </a:pPr>
            <a:r>
              <a:t>In KATE, the word “year” dominates only 2 topics, which is even better than LDA in which the word “year” dominates 3 topics.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a:spLocks noGrp="1" noRot="1" noChangeAspect="1"/>
          </p:cNvSpPr>
          <p:nvPr>
            <p:ph type="sldImg"/>
          </p:nvPr>
        </p:nvSpPr>
        <p:spPr>
          <a:xfrm>
            <a:off x="381000" y="685800"/>
            <a:ext cx="6096000" cy="3429000"/>
          </a:xfrm>
          <a:prstGeom prst="rect">
            <a:avLst/>
          </a:prstGeom>
        </p:spPr>
        <p:txBody>
          <a:bodyPr/>
          <a:lstStyle/>
          <a:p>
            <a:endParaRPr/>
          </a:p>
        </p:txBody>
      </p:sp>
      <p:sp>
        <p:nvSpPr>
          <p:cNvPr id="620" name="Shape 620"/>
          <p:cNvSpPr>
            <a:spLocks noGrp="1"/>
          </p:cNvSpPr>
          <p:nvPr>
            <p:ph type="body" sz="quarter" idx="1"/>
          </p:nvPr>
        </p:nvSpPr>
        <p:spPr>
          <a:prstGeom prst="rect">
            <a:avLst/>
          </a:prstGeom>
        </p:spPr>
        <p:txBody>
          <a:bodyPr/>
          <a:lstStyle/>
          <a:p>
            <a:pPr>
              <a:defRPr sz="1500"/>
            </a:pPr>
            <a:r>
              <a:t>In order to quantitatively verify that KATE can learn more distinctive patterns than other autoencoders,</a:t>
            </a:r>
          </a:p>
          <a:p>
            <a:pPr>
              <a:defRPr sz="1500"/>
            </a:pPr>
            <a:r>
              <a:t>we introduce a new metric called mean squared cosine deviation (MSCD) to evaluate how diverse learned topics are.</a:t>
            </a:r>
          </a:p>
          <a:p>
            <a:pPr>
              <a:defRPr sz="1500"/>
            </a:pPr>
            <a:r>
              <a:t>This metric basically computes how close the angle between two topic vectors is to 90 degrees.</a:t>
            </a:r>
          </a:p>
          <a:p>
            <a:pPr>
              <a:defRPr sz="1500"/>
            </a:pPr>
            <a:r>
              <a:t>Since 90 degrees means that two topics are orthogonal, a smaller value of MSCD means more distinctive topics.</a:t>
            </a:r>
          </a:p>
          <a:p>
            <a:pPr>
              <a:defRPr sz="1500"/>
            </a:pPr>
            <a:endParaRPr/>
          </a:p>
          <a:p>
            <a:pPr>
              <a:defRPr sz="1500"/>
            </a:pPr>
            <a:r>
              <a:t>We can see that KATE is able to learn much more distinctive patterns than AE, KSAE and even LDA.</a:t>
            </a:r>
          </a:p>
          <a:p>
            <a:pPr>
              <a:defRPr sz="1500"/>
            </a:pPr>
            <a:endParaRPr/>
          </a:p>
          <a:p>
            <a:pPr>
              <a:defRPr sz="1500"/>
            </a:pPr>
            <a:r>
              <a:t>We can also conclude that the a amplification connection helps learn more distinctive topics, considering the fact that KATE with amplification consistently achieves lower MSCD values than KATE without amplification.</a:t>
            </a:r>
          </a:p>
          <a:p>
            <a:pPr>
              <a:defRPr sz="1500"/>
            </a:pPr>
            <a:r>
              <a:t>It makes sense since intuitively the a amplification connection can control the level of competition and a higher level of competition leads to more distinctive topics.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Shape 625"/>
          <p:cNvSpPr>
            <a:spLocks noGrp="1" noRot="1" noChangeAspect="1"/>
          </p:cNvSpPr>
          <p:nvPr>
            <p:ph type="sldImg"/>
          </p:nvPr>
        </p:nvSpPr>
        <p:spPr>
          <a:xfrm>
            <a:off x="381000" y="685800"/>
            <a:ext cx="6096000" cy="3429000"/>
          </a:xfrm>
          <a:prstGeom prst="rect">
            <a:avLst/>
          </a:prstGeom>
        </p:spPr>
        <p:txBody>
          <a:bodyPr/>
          <a:lstStyle/>
          <a:p>
            <a:endParaRPr/>
          </a:p>
        </p:txBody>
      </p:sp>
      <p:sp>
        <p:nvSpPr>
          <p:cNvPr id="626" name="Shape 626"/>
          <p:cNvSpPr>
            <a:spLocks noGrp="1"/>
          </p:cNvSpPr>
          <p:nvPr>
            <p:ph type="body" sz="quarter" idx="1"/>
          </p:nvPr>
        </p:nvSpPr>
        <p:spPr>
          <a:prstGeom prst="rect">
            <a:avLst/>
          </a:prstGeom>
        </p:spPr>
        <p:txBody>
          <a:bodyPr/>
          <a:lstStyle/>
          <a:p>
            <a:pPr>
              <a:defRPr sz="1500"/>
            </a:pPr>
            <a:r>
              <a:t>Here we show the summary of the datasets used in our experiments.</a:t>
            </a:r>
          </a:p>
          <a:p>
            <a:pPr>
              <a:defRPr sz="1500"/>
            </a:pPr>
            <a:r>
              <a:t>We evaluate the quality of learned document representations in terms of several downstream tasks </a:t>
            </a:r>
          </a:p>
          <a:p>
            <a:pPr>
              <a:defRPr sz="1500"/>
            </a:pPr>
            <a:r>
              <a:t>including classification, regression, multi-label classification and document retrieval.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381000" y="685800"/>
            <a:ext cx="6096000" cy="3429000"/>
          </a:xfrm>
          <a:prstGeom prst="rect">
            <a:avLst/>
          </a:prstGeom>
        </p:spPr>
        <p:txBody>
          <a:bodyPr/>
          <a:lstStyle/>
          <a:p>
            <a:endParaRPr/>
          </a:p>
        </p:txBody>
      </p:sp>
      <p:sp>
        <p:nvSpPr>
          <p:cNvPr id="632" name="Shape 632"/>
          <p:cNvSpPr>
            <a:spLocks noGrp="1"/>
          </p:cNvSpPr>
          <p:nvPr>
            <p:ph type="body" sz="quarter" idx="1"/>
          </p:nvPr>
        </p:nvSpPr>
        <p:spPr>
          <a:prstGeom prst="rect">
            <a:avLst/>
          </a:prstGeom>
        </p:spPr>
        <p:txBody>
          <a:bodyPr/>
          <a:lstStyle>
            <a:lvl1pPr>
              <a:defRPr sz="1500"/>
            </a:lvl1pPr>
          </a:lstStyle>
          <a:p>
            <a:r>
              <a:t>Our baseline methods include autoencoders, probabilistic topic models, deep generative models and word representation models.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Shape 649"/>
          <p:cNvSpPr>
            <a:spLocks noGrp="1" noRot="1" noChangeAspect="1"/>
          </p:cNvSpPr>
          <p:nvPr>
            <p:ph type="sldImg"/>
          </p:nvPr>
        </p:nvSpPr>
        <p:spPr>
          <a:xfrm>
            <a:off x="381000" y="685800"/>
            <a:ext cx="6096000" cy="3429000"/>
          </a:xfrm>
          <a:prstGeom prst="rect">
            <a:avLst/>
          </a:prstGeom>
        </p:spPr>
        <p:txBody>
          <a:bodyPr/>
          <a:lstStyle/>
          <a:p>
            <a:endParaRPr/>
          </a:p>
        </p:txBody>
      </p:sp>
      <p:sp>
        <p:nvSpPr>
          <p:cNvPr id="650" name="Shape 650"/>
          <p:cNvSpPr>
            <a:spLocks noGrp="1"/>
          </p:cNvSpPr>
          <p:nvPr>
            <p:ph type="body" sz="quarter" idx="1"/>
          </p:nvPr>
        </p:nvSpPr>
        <p:spPr>
          <a:prstGeom prst="rect">
            <a:avLst/>
          </a:prstGeom>
        </p:spPr>
        <p:txBody>
          <a:bodyPr/>
          <a:lstStyle/>
          <a:p>
            <a:pPr defTabSz="914400">
              <a:defRPr sz="1500"/>
            </a:pPr>
            <a:r>
              <a:t>Here we show the PCA projections of document representations learned by various models taken from the six main groups in the 20 Newsgroups dataset. </a:t>
            </a:r>
          </a:p>
          <a:p>
            <a:pPr defTabSz="914400">
              <a:defRPr sz="1500"/>
            </a:pPr>
            <a:r>
              <a:t>As we can observe, neither AE nor KSAE can learn good document representations. </a:t>
            </a:r>
          </a:p>
          <a:p>
            <a:pPr defTabSz="914400">
              <a:defRPr sz="1500"/>
            </a:pPr>
            <a:r>
              <a:t>On the other hand, KATE successfully clusters related documents in the same group, and it can easily distinguish the six different groups. </a:t>
            </a:r>
          </a:p>
          <a:p>
            <a:pPr defTabSz="914400">
              <a:defRPr sz="1500"/>
            </a:pPr>
            <a:r>
              <a:t>In fact, KATE even performs slightly better than LDA.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a:spLocks noGrp="1" noRot="1" noChangeAspect="1"/>
          </p:cNvSpPr>
          <p:nvPr>
            <p:ph type="sldImg"/>
          </p:nvPr>
        </p:nvSpPr>
        <p:spPr>
          <a:xfrm>
            <a:off x="381000" y="685800"/>
            <a:ext cx="6096000" cy="3429000"/>
          </a:xfrm>
          <a:prstGeom prst="rect">
            <a:avLst/>
          </a:prstGeom>
        </p:spPr>
        <p:txBody>
          <a:bodyPr/>
          <a:lstStyle/>
          <a:p>
            <a:endParaRPr/>
          </a:p>
        </p:txBody>
      </p:sp>
      <p:sp>
        <p:nvSpPr>
          <p:cNvPr id="667" name="Shape 667"/>
          <p:cNvSpPr>
            <a:spLocks noGrp="1"/>
          </p:cNvSpPr>
          <p:nvPr>
            <p:ph type="body" sz="quarter" idx="1"/>
          </p:nvPr>
        </p:nvSpPr>
        <p:spPr>
          <a:prstGeom prst="rect">
            <a:avLst/>
          </a:prstGeom>
        </p:spPr>
        <p:txBody>
          <a:bodyPr/>
          <a:lstStyle>
            <a:lvl1pPr defTabSz="914400">
              <a:defRPr sz="1500"/>
            </a:lvl1pPr>
          </a:lstStyle>
          <a:p>
            <a:r>
              <a:t>Here we show the T-SNE based visualization of the above document representations and we can draw a similar conclusion.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hape 679"/>
          <p:cNvSpPr>
            <a:spLocks noGrp="1" noRot="1" noChangeAspect="1"/>
          </p:cNvSpPr>
          <p:nvPr>
            <p:ph type="sldImg"/>
          </p:nvPr>
        </p:nvSpPr>
        <p:spPr>
          <a:xfrm>
            <a:off x="381000" y="685800"/>
            <a:ext cx="6096000" cy="3429000"/>
          </a:xfrm>
          <a:prstGeom prst="rect">
            <a:avLst/>
          </a:prstGeom>
        </p:spPr>
        <p:txBody>
          <a:bodyPr/>
          <a:lstStyle/>
          <a:p>
            <a:endParaRPr/>
          </a:p>
        </p:txBody>
      </p:sp>
      <p:sp>
        <p:nvSpPr>
          <p:cNvPr id="680" name="Shape 680"/>
          <p:cNvSpPr>
            <a:spLocks noGrp="1"/>
          </p:cNvSpPr>
          <p:nvPr>
            <p:ph type="body" sz="quarter" idx="1"/>
          </p:nvPr>
        </p:nvSpPr>
        <p:spPr>
          <a:prstGeom prst="rect">
            <a:avLst/>
          </a:prstGeom>
        </p:spPr>
        <p:txBody>
          <a:bodyPr/>
          <a:lstStyle/>
          <a:p>
            <a:pPr defTabSz="914400">
              <a:defRPr sz="1500"/>
            </a:pPr>
            <a:r>
              <a:t>Here we examine topics learned by various models from the 20 Newsgroups dataset.</a:t>
            </a:r>
          </a:p>
          <a:p>
            <a:pPr defTabSz="914400">
              <a:defRPr sz="1500"/>
            </a:pPr>
            <a:r>
              <a:t>As we have already seen, AE and KSAE fail to extract meaningful topics.</a:t>
            </a:r>
          </a:p>
          <a:p>
            <a:pPr defTabSz="914400">
              <a:defRPr sz="1500"/>
            </a:pPr>
            <a:r>
              <a:t>However, KATE generates competitive topics compared with LDA, and which are distinctive from each other and capture the underlying semantics very well.</a:t>
            </a:r>
          </a:p>
          <a:p>
            <a:pPr defTabSz="914400">
              <a:defRPr sz="1500"/>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Shape 689"/>
          <p:cNvSpPr>
            <a:spLocks noGrp="1" noRot="1" noChangeAspect="1"/>
          </p:cNvSpPr>
          <p:nvPr>
            <p:ph type="sldImg"/>
          </p:nvPr>
        </p:nvSpPr>
        <p:spPr>
          <a:xfrm>
            <a:off x="381000" y="685800"/>
            <a:ext cx="6096000" cy="3429000"/>
          </a:xfrm>
          <a:prstGeom prst="rect">
            <a:avLst/>
          </a:prstGeom>
        </p:spPr>
        <p:txBody>
          <a:bodyPr/>
          <a:lstStyle/>
          <a:p>
            <a:endParaRPr/>
          </a:p>
        </p:txBody>
      </p:sp>
      <p:sp>
        <p:nvSpPr>
          <p:cNvPr id="690" name="Shape 690"/>
          <p:cNvSpPr>
            <a:spLocks noGrp="1"/>
          </p:cNvSpPr>
          <p:nvPr>
            <p:ph type="body" sz="quarter" idx="1"/>
          </p:nvPr>
        </p:nvSpPr>
        <p:spPr>
          <a:prstGeom prst="rect">
            <a:avLst/>
          </a:prstGeom>
        </p:spPr>
        <p:txBody>
          <a:bodyPr/>
          <a:lstStyle/>
          <a:p>
            <a:pPr defTabSz="914400">
              <a:defRPr sz="1500"/>
            </a:pPr>
            <a:r>
              <a:t>In order to evaluate whether KATE can learn semantically meaningful word representations, we check if similar or relevant words are close to each other in the vector space. </a:t>
            </a:r>
          </a:p>
          <a:p>
            <a:pPr defTabSz="914400">
              <a:defRPr sz="1500"/>
            </a:pPr>
            <a:r>
              <a:t>This table shows the five nearest neighbors for some query words in the word representation space learned by AE, KSAE, KATE and word2vec.</a:t>
            </a:r>
          </a:p>
          <a:p>
            <a:pPr defTabSz="914400">
              <a:defRPr sz="1500"/>
            </a:pPr>
            <a:r>
              <a:t>We can observe that KATE can learn competitive word representations compared to Word2Vec in terms of this word similarity task,</a:t>
            </a:r>
          </a:p>
          <a:p>
            <a:pPr defTabSz="914400">
              <a:defRPr sz="1500"/>
            </a:pPr>
            <a:r>
              <a:t>while neither AE nor KSAE is able to find relevant words given a query word. </a:t>
            </a:r>
          </a:p>
          <a:p>
            <a:pPr defTabSz="914400">
              <a:defRPr sz="1500"/>
            </a:pPr>
            <a:endParaRPr/>
          </a:p>
          <a:p>
            <a:pPr defTabSz="914400">
              <a:defRPr sz="1500"/>
            </a:pPr>
            <a:endParaRPr/>
          </a:p>
          <a:p>
            <a:pPr defTabSz="914400">
              <a:defRPr sz="1500"/>
            </a:pPr>
            <a:endParaRPr/>
          </a:p>
          <a:p>
            <a:pPr defTabSz="914400">
              <a:defRPr sz="1500"/>
            </a:pPr>
            <a:r>
              <a:t>//For example KATE lists words like arm, crime, gun, rearm, handgun among the nearest neighbors of query word weapon.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hape 704"/>
          <p:cNvSpPr>
            <a:spLocks noGrp="1" noRot="1" noChangeAspect="1"/>
          </p:cNvSpPr>
          <p:nvPr>
            <p:ph type="sldImg"/>
          </p:nvPr>
        </p:nvSpPr>
        <p:spPr>
          <a:xfrm>
            <a:off x="381000" y="685800"/>
            <a:ext cx="6096000" cy="3429000"/>
          </a:xfrm>
          <a:prstGeom prst="rect">
            <a:avLst/>
          </a:prstGeom>
        </p:spPr>
        <p:txBody>
          <a:bodyPr/>
          <a:lstStyle/>
          <a:p>
            <a:endParaRPr/>
          </a:p>
        </p:txBody>
      </p:sp>
      <p:sp>
        <p:nvSpPr>
          <p:cNvPr id="705" name="Shape 705"/>
          <p:cNvSpPr>
            <a:spLocks noGrp="1"/>
          </p:cNvSpPr>
          <p:nvPr>
            <p:ph type="body" sz="quarter" idx="1"/>
          </p:nvPr>
        </p:nvSpPr>
        <p:spPr>
          <a:prstGeom prst="rect">
            <a:avLst/>
          </a:prstGeom>
        </p:spPr>
        <p:txBody>
          <a:bodyPr/>
          <a:lstStyle/>
          <a:p>
            <a:pPr>
              <a:defRPr sz="1500"/>
            </a:pPr>
            <a:r>
              <a:t>Here, we evaluate the quality of learned document representations from various models for the purpose of document classification and regression.</a:t>
            </a:r>
          </a:p>
          <a:p>
            <a:pPr>
              <a:defRPr sz="1500"/>
            </a:pPr>
            <a:r>
              <a:t>We train a simple two-layer neural network that uses the learned document representations as feature vectors, and directly maps them to the output classes or values.</a:t>
            </a:r>
          </a:p>
          <a:p>
            <a:pPr>
              <a:defRPr sz="1500"/>
            </a:pPr>
            <a:r>
              <a:t>As we can see, KATE significantly outperforms all other models across different tasks and datasets. </a:t>
            </a:r>
          </a:p>
          <a:p>
            <a:pPr>
              <a:defRPr sz="1500"/>
            </a:pPr>
            <a:endParaRPr/>
          </a:p>
          <a:p>
            <a:pPr>
              <a:defRPr sz="1500"/>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Shape 712"/>
          <p:cNvSpPr>
            <a:spLocks noGrp="1" noRot="1" noChangeAspect="1"/>
          </p:cNvSpPr>
          <p:nvPr>
            <p:ph type="sldImg"/>
          </p:nvPr>
        </p:nvSpPr>
        <p:spPr>
          <a:xfrm>
            <a:off x="381000" y="685800"/>
            <a:ext cx="6096000" cy="3429000"/>
          </a:xfrm>
          <a:prstGeom prst="rect">
            <a:avLst/>
          </a:prstGeom>
        </p:spPr>
        <p:txBody>
          <a:bodyPr/>
          <a:lstStyle/>
          <a:p>
            <a:endParaRPr/>
          </a:p>
        </p:txBody>
      </p:sp>
      <p:sp>
        <p:nvSpPr>
          <p:cNvPr id="713" name="Shape 713"/>
          <p:cNvSpPr>
            <a:spLocks noGrp="1"/>
          </p:cNvSpPr>
          <p:nvPr>
            <p:ph type="body" sz="quarter" idx="1"/>
          </p:nvPr>
        </p:nvSpPr>
        <p:spPr>
          <a:prstGeom prst="rect">
            <a:avLst/>
          </a:prstGeom>
        </p:spPr>
        <p:txBody>
          <a:bodyPr/>
          <a:lstStyle/>
          <a:p>
            <a:pPr>
              <a:defRPr sz="1500"/>
            </a:pPr>
            <a:r>
              <a:t>Here we show the multi-label classification results on Reuters and Wiki10+ datasets. </a:t>
            </a:r>
          </a:p>
          <a:p>
            <a:pPr>
              <a:defRPr sz="1500"/>
            </a:pPr>
            <a:r>
              <a:t>DocNADE works very well on this task. </a:t>
            </a:r>
          </a:p>
          <a:p>
            <a:pPr>
              <a:defRPr sz="1500"/>
            </a:pPr>
            <a:r>
              <a:t>KATE outperforms KSAE on Reuters and remains competitive on Wiki10+.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pPr>
              <a:defRPr sz="1500"/>
            </a:pPr>
            <a:r>
              <a:t>As you know, traditional machine learning requires a lot of feature engineering which is difficult and expensive.</a:t>
            </a:r>
          </a:p>
          <a:p>
            <a:pPr>
              <a:defRPr sz="1500"/>
            </a:pPr>
            <a:r>
              <a:t>Representation learning aims to automatically learn good features in an unsupervised manner.</a:t>
            </a:r>
          </a:p>
          <a:p>
            <a:pPr>
              <a:defRPr sz="1500"/>
            </a:pPr>
            <a:r>
              <a:t>Those learned features are usually called as embeddings or representations.</a:t>
            </a:r>
          </a:p>
          <a:p>
            <a:pPr>
              <a:defRPr sz="1500"/>
            </a:pPr>
            <a:r>
              <a:t>We want the learned embeddings to capture some desired properties of the raw input data.</a:t>
            </a:r>
          </a:p>
          <a:p>
            <a:pPr>
              <a:defRPr sz="1500"/>
            </a:pPr>
            <a:r>
              <a:t>As a result, we can use the learned embeddings as the input features to our favorite ML/DM models </a:t>
            </a:r>
          </a:p>
          <a:p>
            <a:pPr>
              <a:defRPr sz="1500"/>
            </a:pPr>
            <a:r>
              <a:t>and expect they will work well in relevant downstream tasks.</a:t>
            </a:r>
          </a:p>
          <a:p>
            <a:pPr>
              <a:defRPr sz="1500"/>
            </a:pPr>
            <a:endParaRPr/>
          </a:p>
          <a:p>
            <a:pPr>
              <a:defRPr sz="1500"/>
            </a:pPr>
            <a:r>
              <a:t>The autoencoder is a class of powerful methods which can be used for representation learning.</a:t>
            </a:r>
          </a:p>
          <a:p>
            <a:pPr defTabSz="914400">
              <a:defRPr sz="1500"/>
            </a:pPr>
            <a:r>
              <a:t>Autoencoders have been successful in learning meaningful representations from image data. </a:t>
            </a:r>
          </a:p>
          <a:p>
            <a:pPr defTabSz="914400">
              <a:defRPr sz="1500"/>
            </a:pPr>
            <a:r>
              <a:t>However, their performance on textual data has not been widely studied. </a:t>
            </a:r>
          </a:p>
          <a:p>
            <a:pPr defTabSz="914400">
              <a:defRPr sz="1500"/>
            </a:pPr>
            <a:r>
              <a:t>In this talk, We will focus on applying autoencoders to text.</a:t>
            </a:r>
          </a:p>
          <a:p>
            <a:pPr defTabSz="914400">
              <a:defRPr sz="1500"/>
            </a:pPr>
            <a:r>
              <a:t>We will first target the issues of applying autoencoders to text </a:t>
            </a:r>
          </a:p>
          <a:p>
            <a:pPr defTabSz="914400">
              <a:defRPr sz="1500"/>
            </a:pPr>
            <a:r>
              <a:t>and then discuss a novel k-competitive autoencoder which was proposed to solve the issues.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xfrm>
            <a:off x="381000" y="685800"/>
            <a:ext cx="6096000" cy="3429000"/>
          </a:xfrm>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p>
            <a:pPr>
              <a:defRPr sz="1500"/>
            </a:pPr>
            <a:r>
              <a:t>We also evaluate the various models for document retrieval. </a:t>
            </a:r>
          </a:p>
          <a:p>
            <a:pPr>
              <a:defRPr sz="1500"/>
            </a:pPr>
            <a:endParaRPr/>
          </a:p>
          <a:p>
            <a:pPr>
              <a:defRPr sz="1500"/>
            </a:pPr>
            <a:r>
              <a:t>Given a query document, we fetch the relevant documents based on the cosine similarity between the document representations.</a:t>
            </a:r>
          </a:p>
          <a:p>
            <a:pPr>
              <a:defRPr sz="1500"/>
            </a:pPr>
            <a:endParaRPr/>
          </a:p>
          <a:p>
            <a:pPr>
              <a:defRPr sz="1500"/>
            </a:pPr>
            <a:r>
              <a:t>In this task, VAE performs the best followed by DocNADE and KATE.</a:t>
            </a:r>
          </a:p>
          <a:p>
            <a:pPr>
              <a:defRPr sz="1500"/>
            </a:pPr>
            <a:r>
              <a:t>Other autoencoders are not that effective. </a:t>
            </a:r>
          </a:p>
          <a:p>
            <a:pPr>
              <a:defRPr sz="1500"/>
            </a:pPr>
            <a:endParaRPr/>
          </a:p>
          <a:p>
            <a:pPr>
              <a:defRPr sz="1500"/>
            </a:pPr>
            <a:r>
              <a:t>(Each document in the test set is used as an individual query and we fetch the relevant documents from the training set based on the cosine similarity between the document representations. </a:t>
            </a:r>
          </a:p>
          <a:p>
            <a:pPr>
              <a:defRPr sz="1500"/>
            </a:pPr>
            <a:r>
              <a:t>The average fraction of retrieved documents which share the same label as the query document, was used as the evaluation metric.)</a:t>
            </a:r>
          </a:p>
          <a:p>
            <a:pPr>
              <a:defRPr sz="1500"/>
            </a:pPr>
            <a:endParaRPr/>
          </a:p>
          <a:p>
            <a:pPr>
              <a:defRPr sz="1500"/>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xfrm>
            <a:off x="381000" y="685800"/>
            <a:ext cx="6096000" cy="3429000"/>
          </a:xfrm>
          <a:prstGeom prst="rect">
            <a:avLst/>
          </a:prstGeom>
        </p:spPr>
        <p:txBody>
          <a:bodyPr/>
          <a:lstStyle/>
          <a:p>
            <a:endParaRPr/>
          </a:p>
        </p:txBody>
      </p:sp>
      <p:sp>
        <p:nvSpPr>
          <p:cNvPr id="729" name="Shape 729"/>
          <p:cNvSpPr>
            <a:spLocks noGrp="1"/>
          </p:cNvSpPr>
          <p:nvPr>
            <p:ph type="body" sz="quarter" idx="1"/>
          </p:nvPr>
        </p:nvSpPr>
        <p:spPr>
          <a:prstGeom prst="rect">
            <a:avLst/>
          </a:prstGeom>
        </p:spPr>
        <p:txBody>
          <a:bodyPr/>
          <a:lstStyle>
            <a:lvl1pPr defTabSz="914400">
              <a:defRPr sz="1500"/>
            </a:lvl1pPr>
          </a:lstStyle>
          <a:p>
            <a:r>
              <a:t>Finally, we study the effects of various hyper-parameters in KATE which we can play with.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Shape 733"/>
          <p:cNvSpPr>
            <a:spLocks noGrp="1" noRot="1" noChangeAspect="1"/>
          </p:cNvSpPr>
          <p:nvPr>
            <p:ph type="sldImg"/>
          </p:nvPr>
        </p:nvSpPr>
        <p:spPr>
          <a:xfrm>
            <a:off x="381000" y="685800"/>
            <a:ext cx="6096000" cy="3429000"/>
          </a:xfrm>
          <a:prstGeom prst="rect">
            <a:avLst/>
          </a:prstGeom>
        </p:spPr>
        <p:txBody>
          <a:bodyPr/>
          <a:lstStyle/>
          <a:p>
            <a:endParaRPr/>
          </a:p>
        </p:txBody>
      </p:sp>
      <p:sp>
        <p:nvSpPr>
          <p:cNvPr id="734" name="Shape 734"/>
          <p:cNvSpPr>
            <a:spLocks noGrp="1"/>
          </p:cNvSpPr>
          <p:nvPr>
            <p:ph type="body" sz="quarter" idx="1"/>
          </p:nvPr>
        </p:nvSpPr>
        <p:spPr>
          <a:prstGeom prst="rect">
            <a:avLst/>
          </a:prstGeom>
        </p:spPr>
        <p:txBody>
          <a:bodyPr/>
          <a:lstStyle/>
          <a:p>
            <a:pPr>
              <a:defRPr sz="1500"/>
            </a:pPr>
            <a:r>
              <a:t>Let’s try to summarize.</a:t>
            </a:r>
          </a:p>
          <a:p>
            <a:pPr>
              <a:defRPr sz="1500"/>
            </a:pPr>
            <a:r>
              <a:t>Traditional autoencoders have trouble with textual data.</a:t>
            </a:r>
          </a:p>
          <a:p>
            <a:pPr>
              <a:defRPr sz="1500"/>
            </a:pPr>
            <a:r>
              <a:t>KATE is capable of extracting distinctive patterns by making hidden neurons compete with each other.</a:t>
            </a:r>
          </a:p>
          <a:p>
            <a:pPr>
              <a:defRPr sz="1500"/>
            </a:pPr>
            <a:r>
              <a:t>KATE can learn better representations than traditional autoencoders.</a:t>
            </a:r>
          </a:p>
          <a:p>
            <a:pPr>
              <a:defRPr sz="1500"/>
            </a:pPr>
            <a:r>
              <a:t>KATE outperforms deep generative models, probabilistic topic models and word representation models </a:t>
            </a:r>
          </a:p>
          <a:p>
            <a:pPr>
              <a:defRPr sz="1500"/>
            </a:pPr>
            <a:r>
              <a:t>in terms of several downstream tasks.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Shape 738"/>
          <p:cNvSpPr>
            <a:spLocks noGrp="1" noRot="1" noChangeAspect="1"/>
          </p:cNvSpPr>
          <p:nvPr>
            <p:ph type="sldImg"/>
          </p:nvPr>
        </p:nvSpPr>
        <p:spPr>
          <a:prstGeom prst="rect">
            <a:avLst/>
          </a:prstGeom>
        </p:spPr>
        <p:txBody>
          <a:bodyPr/>
          <a:lstStyle/>
          <a:p>
            <a:endParaRPr/>
          </a:p>
        </p:txBody>
      </p:sp>
      <p:sp>
        <p:nvSpPr>
          <p:cNvPr id="739" name="Shape 739"/>
          <p:cNvSpPr>
            <a:spLocks noGrp="1"/>
          </p:cNvSpPr>
          <p:nvPr>
            <p:ph type="body" sz="quarter" idx="1"/>
          </p:nvPr>
        </p:nvSpPr>
        <p:spPr>
          <a:prstGeom prst="rect">
            <a:avLst/>
          </a:prstGeom>
        </p:spPr>
        <p:txBody>
          <a:bodyPr/>
          <a:lstStyle/>
          <a:p>
            <a:pPr>
              <a:defRPr sz="1500"/>
            </a:pPr>
            <a:r>
              <a:t>As part of the future work,</a:t>
            </a:r>
          </a:p>
          <a:p>
            <a:pPr>
              <a:defRPr sz="1500"/>
            </a:pPr>
            <a:r>
              <a:t>here are a few things we would like to do.</a:t>
            </a:r>
          </a:p>
          <a:p>
            <a:pPr>
              <a:defRPr sz="1500"/>
            </a:pPr>
            <a:endParaRPr/>
          </a:p>
          <a:p>
            <a:pPr>
              <a:defRPr sz="1500"/>
            </a:pPr>
            <a:r>
              <a:t>We have tried applying KATE on image data but it was not that effective.</a:t>
            </a:r>
          </a:p>
          <a:p>
            <a:pPr>
              <a:defRPr sz="1500"/>
            </a:pPr>
            <a:r>
              <a:t>But we would like to dig it deeper.</a:t>
            </a:r>
          </a:p>
          <a:p>
            <a:pPr>
              <a:defRPr sz="1500"/>
            </a:pPr>
            <a:endParaRPr/>
          </a:p>
          <a:p>
            <a:pPr>
              <a:defRPr sz="1500"/>
            </a:pPr>
            <a:r>
              <a:t>KATE is a one-hidden-layer neural network.</a:t>
            </a:r>
          </a:p>
          <a:p>
            <a:pPr>
              <a:defRPr sz="1500"/>
            </a:pPr>
            <a:r>
              <a:t>We would like to see if it can enjoy the “benefits of depth” which has been widely observed in the field of deep learning.</a:t>
            </a:r>
          </a:p>
          <a:p>
            <a:pPr>
              <a:defRPr sz="1500"/>
            </a:pPr>
            <a:endParaRPr/>
          </a:p>
          <a:p>
            <a:pPr>
              <a:defRPr sz="1500"/>
            </a:pPr>
            <a:r>
              <a:t>Since bringing competition into neural networks is an interesting topic and might be helpful for some tasks,</a:t>
            </a:r>
          </a:p>
          <a:p>
            <a:pPr>
              <a:defRPr sz="1500"/>
            </a:pPr>
            <a:r>
              <a:t>we would like to try other alternatives to doing that.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Shape 743"/>
          <p:cNvSpPr>
            <a:spLocks noGrp="1" noRot="1" noChangeAspect="1"/>
          </p:cNvSpPr>
          <p:nvPr>
            <p:ph type="sldImg"/>
          </p:nvPr>
        </p:nvSpPr>
        <p:spPr>
          <a:prstGeom prst="rect">
            <a:avLst/>
          </a:prstGeom>
        </p:spPr>
        <p:txBody>
          <a:bodyPr/>
          <a:lstStyle/>
          <a:p>
            <a:endParaRPr/>
          </a:p>
        </p:txBody>
      </p:sp>
      <p:sp>
        <p:nvSpPr>
          <p:cNvPr id="744" name="Shape 744"/>
          <p:cNvSpPr>
            <a:spLocks noGrp="1"/>
          </p:cNvSpPr>
          <p:nvPr>
            <p:ph type="body" sz="quarter" idx="1"/>
          </p:nvPr>
        </p:nvSpPr>
        <p:spPr>
          <a:prstGeom prst="rect">
            <a:avLst/>
          </a:prstGeom>
        </p:spPr>
        <p:txBody>
          <a:bodyPr/>
          <a:lstStyle/>
          <a:p>
            <a:pPr>
              <a:defRPr sz="1500"/>
            </a:pPr>
            <a:r>
              <a:t>Thanks for listening.</a:t>
            </a:r>
          </a:p>
          <a:p>
            <a:pPr>
              <a:defRPr sz="1500"/>
            </a:pPr>
            <a:r>
              <a:t>Please feel free to ask any question.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1000" y="685800"/>
            <a:ext cx="6096000"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defTabSz="914400">
              <a:defRPr sz="1500"/>
            </a:pPr>
            <a:r>
              <a:rPr dirty="0"/>
              <a:t>First of all, Let’s see what is an autoencoder.</a:t>
            </a:r>
          </a:p>
          <a:p>
            <a:pPr defTabSz="914400">
              <a:defRPr sz="1500"/>
            </a:pPr>
            <a:r>
              <a:rPr dirty="0"/>
              <a:t>An autoencoder is a neural network which consists of an encoder and a decoder.</a:t>
            </a:r>
          </a:p>
          <a:p>
            <a:pPr defTabSz="914400">
              <a:defRPr sz="1500"/>
            </a:pPr>
            <a:r>
              <a:rPr dirty="0"/>
              <a:t>Look at this example, given a document, we first map the text into the bag–of-words vector.</a:t>
            </a:r>
          </a:p>
          <a:p>
            <a:pPr defTabSz="914400">
              <a:defRPr sz="1500"/>
            </a:pPr>
            <a:r>
              <a:rPr dirty="0"/>
              <a:t>Then the bag-of-words vector will go through an encoder and be mapped into a low dimensional embedding space.</a:t>
            </a:r>
          </a:p>
          <a:p>
            <a:pPr defTabSz="914400">
              <a:defRPr sz="1500"/>
            </a:pPr>
            <a:r>
              <a:rPr dirty="0"/>
              <a:t>The decoder then tries to reconstruct the input vector from the squashed embedding.</a:t>
            </a:r>
          </a:p>
          <a:p>
            <a:pPr defTabSz="914400">
              <a:defRPr sz="1500"/>
            </a:pPr>
            <a:r>
              <a:rPr dirty="0"/>
              <a:t>The idea here is that we assume a good embedding should summarize the input text well enough that we can reconstruct the whole input precisely from the embedding.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xfrm>
            <a:off x="381000" y="685800"/>
            <a:ext cx="6096000" cy="3429000"/>
          </a:xfrm>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pPr>
              <a:defRPr sz="1500"/>
            </a:pPr>
            <a:r>
              <a:t>Let’s take a deeper look at autoencoders for text.</a:t>
            </a:r>
          </a:p>
          <a:p>
            <a:pPr>
              <a:defRPr sz="1500"/>
            </a:pPr>
            <a:r>
              <a:t>Each input document is represented as a log-normalized word count vector where each dimension is represented as follows.</a:t>
            </a:r>
          </a:p>
          <a:p>
            <a:pPr>
              <a:defRPr sz="1500"/>
            </a:pPr>
            <a:r>
              <a:t>Here, V is the vocabulary and ni is the count of word i in that document.</a:t>
            </a:r>
          </a:p>
          <a:p>
            <a:pPr>
              <a:defRPr sz="1500"/>
            </a:pPr>
            <a:endParaRPr/>
          </a:p>
          <a:p>
            <a:pPr>
              <a:defRPr sz="1500"/>
            </a:pPr>
            <a:r>
              <a:t>As for a basic one-hidden layer autoencoder, the encoder is simply a linear transformation of the input vector followed by some nonlinearity </a:t>
            </a:r>
          </a:p>
          <a:p>
            <a:pPr>
              <a:defRPr sz="1500"/>
            </a:pPr>
            <a:r>
              <a:t>while the decoder is another linear transformation applied to the embedding space followed by another nonlinearity.</a:t>
            </a:r>
          </a:p>
          <a:p>
            <a:pPr>
              <a:defRPr sz="1500"/>
            </a:pPr>
            <a:r>
              <a:t>In order to avoid overfitting, we usually set U as W^T, being an instance of weight tying.</a:t>
            </a:r>
          </a:p>
          <a:p>
            <a:pPr>
              <a:defRPr sz="1500"/>
            </a:pPr>
            <a:endParaRPr/>
          </a:p>
          <a:p>
            <a:pPr>
              <a:defRPr sz="1500"/>
            </a:pPr>
            <a:r>
              <a:t>The binary cross-entropy is used as the loss function.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381000" y="685800"/>
            <a:ext cx="6096000" cy="3429000"/>
          </a:xfrm>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pPr>
              <a:defRPr sz="1500"/>
            </a:pPr>
            <a:r>
              <a:t>After applying autoencoders to text, we observed that traditional autoencoders had trouble dealing with textual data.</a:t>
            </a:r>
          </a:p>
          <a:p>
            <a:pPr>
              <a:defRPr sz="1500"/>
            </a:pPr>
            <a:r>
              <a:t>Here we show the visualization of the normalized topic-word weight matrices of AE and KSAE.</a:t>
            </a:r>
          </a:p>
          <a:p>
            <a:pPr>
              <a:defRPr sz="1500"/>
            </a:pPr>
            <a:r>
              <a:t>AE is the very basic one-hidden-layer autoencoder.</a:t>
            </a:r>
          </a:p>
          <a:p>
            <a:pPr>
              <a:defRPr sz="1500"/>
            </a:pPr>
            <a:r>
              <a:t>And KSAE stands for k-sparse autoencoder which explicitly enforces sparsity in the embedding space by only keeping the k highest activities in the feedforward phase.</a:t>
            </a:r>
          </a:p>
          <a:p>
            <a:pPr>
              <a:defRPr sz="1500"/>
            </a:pPr>
            <a:r>
              <a:t>Here, the topic-word weight matrix is exactly the hidden to input layer weight matrix.</a:t>
            </a:r>
          </a:p>
          <a:p>
            <a:pPr>
              <a:defRPr sz="1500"/>
            </a:pPr>
            <a:r>
              <a:t>We interpret each hidden neuron as a topic which directly interacts with the vocabulary in the input layer.</a:t>
            </a:r>
          </a:p>
          <a:p>
            <a:pPr>
              <a:defRPr sz="1500"/>
            </a:pPr>
            <a:endParaRPr/>
          </a:p>
          <a:p>
            <a:pPr>
              <a:defRPr sz="1500"/>
            </a:pPr>
            <a:r>
              <a:t>We trained both AE and KSAE on the 20 Newsgroups dataset. The vocabulary size is set as 2000 and the number of topics is set as 20.</a:t>
            </a:r>
          </a:p>
          <a:p>
            <a:pPr>
              <a:defRPr sz="1500"/>
            </a:pPr>
            <a:endParaRPr/>
          </a:p>
          <a:p>
            <a:pPr>
              <a:defRPr sz="1500"/>
            </a:pPr>
            <a:r>
              <a:t>As you can see from the two pictures, both AE and KSAE failed to learn “good” features from the corpus.</a:t>
            </a:r>
          </a:p>
          <a:p>
            <a:pPr>
              <a:defRPr sz="1500"/>
            </a:pPr>
            <a:r>
              <a:t>If you view the pictures vertically, you’ll find a few very frequent words dominate many topics.</a:t>
            </a:r>
          </a:p>
          <a:p>
            <a:pPr>
              <a:defRPr sz="1500"/>
            </a:pPr>
            <a:r>
              <a:t>For example, in AE, the word “year” which appears around 4000 times in the training set, dominates 8 out of 20 topics while in KSAE, the word “year” still dominates 4 topics.</a:t>
            </a:r>
          </a:p>
          <a:p>
            <a:pPr>
              <a:defRPr sz="1500"/>
            </a:pPr>
            <a:r>
              <a:t>If you view the pictures horizontally, you’ll find the extracted topics are not distinctive from each other (or we say, they are not quite diverse).</a:t>
            </a:r>
          </a:p>
          <a:p>
            <a:pPr>
              <a:defRPr sz="1500"/>
            </a:pPr>
            <a:endParaRPr/>
          </a:p>
          <a:p>
            <a:pPr>
              <a:defRPr sz="1500"/>
            </a:pPr>
            <a:r>
              <a:t>Here we only show the results of AE and KSAE, but we also observed similar results from other variants of autoencoders such as denoising autoencoders and contractive autoencoders.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prstGeom prst="rect">
            <a:avLst/>
          </a:prstGeom>
        </p:spPr>
        <p:txBody>
          <a:bodyPr/>
          <a:lstStyle/>
          <a:p>
            <a:endParaRPr/>
          </a:p>
        </p:txBody>
      </p:sp>
      <p:sp>
        <p:nvSpPr>
          <p:cNvPr id="377" name="Shape 377"/>
          <p:cNvSpPr>
            <a:spLocks noGrp="1"/>
          </p:cNvSpPr>
          <p:nvPr>
            <p:ph type="body" sz="quarter" idx="1"/>
          </p:nvPr>
        </p:nvSpPr>
        <p:spPr>
          <a:prstGeom prst="rect">
            <a:avLst/>
          </a:prstGeom>
        </p:spPr>
        <p:txBody>
          <a:bodyPr/>
          <a:lstStyle/>
          <a:p>
            <a:pPr>
              <a:defRPr sz="1500"/>
            </a:pPr>
            <a:r>
              <a:t>We claim textual data is challenging for autoencoders because of the following facts.</a:t>
            </a:r>
          </a:p>
          <a:p>
            <a:pPr>
              <a:defRPr sz="1500"/>
            </a:pPr>
            <a:r>
              <a:t>Textual data is extremely high dimensional and sparse. The vocabulary size can be hundreds of thousands while the average fraction of zero entries in the bag-of-words vectors can be as high as 98%.</a:t>
            </a:r>
          </a:p>
          <a:p>
            <a:pPr>
              <a:defRPr sz="1500"/>
            </a:pPr>
            <a:r>
              <a:t>Furthermore, textual data typically follows a power-law word distribution which means a few very frequent words dominate the text.</a:t>
            </a:r>
          </a:p>
          <a:p>
            <a:pPr>
              <a:defRPr sz="1500"/>
            </a:pPr>
            <a:endParaRPr/>
          </a:p>
          <a:p>
            <a:pPr>
              <a:defRPr sz="1500"/>
            </a:pPr>
            <a:r>
              <a:t>Here are some sample topics learned by AE and KSAE. You can see a few very frequent words really dominate the learned topics.</a:t>
            </a:r>
          </a:p>
          <a:p>
            <a:pPr>
              <a:defRPr sz="1500"/>
            </a:pPr>
            <a:r>
              <a:t>We hypothesize that traditional autoencoders greedily learned trivial features in order to reconstruct every element in the input vector equally. And it seems that they only need to take care of a few highly frequent words since those words dominate the text. </a:t>
            </a:r>
          </a:p>
          <a:p>
            <a:pPr>
              <a:defRPr sz="1500"/>
            </a:pPr>
            <a:endParaRPr/>
          </a:p>
          <a:p>
            <a:pPr>
              <a:defRPr sz="1500"/>
            </a:pPr>
            <a:r>
              <a:t>So the question is how to tackle the challenges.</a:t>
            </a:r>
          </a:p>
          <a:p>
            <a:pPr>
              <a:defRPr sz="1500"/>
            </a:pPr>
            <a:r>
              <a:t>Some may suggest using weighted loss functions.</a:t>
            </a:r>
          </a:p>
          <a:p>
            <a:pPr>
              <a:defRPr sz="1500"/>
            </a:pPr>
            <a:r>
              <a:t>Well, it makes sense to decrease the impact of highly frequent words. </a:t>
            </a:r>
          </a:p>
          <a:p>
            <a:pPr>
              <a:defRPr sz="1500"/>
            </a:pPr>
            <a:r>
              <a:t>But in practice, we found it did not help much.</a:t>
            </a:r>
          </a:p>
          <a:p>
            <a:pPr>
              <a:defRPr sz="1500"/>
            </a:pPr>
            <a:r>
              <a:t>Autoencoders still chose to greedily learn indistinctive patterns.</a:t>
            </a:r>
          </a:p>
          <a:p>
            <a:pPr>
              <a:defRPr sz="1500"/>
            </a:pPr>
            <a:r>
              <a:t>Since our goal is to learn distinctive patterns which can capture different aspects of the input data, we instead choose to force autoencoders to achieve this by bringing competition to the training phase.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pPr defTabSz="914400">
              <a:defRPr sz="1500"/>
            </a:pPr>
            <a:r>
              <a:t>Intuitively, one of the best ways to have distinctive or diverse individuals is to let them compete.</a:t>
            </a:r>
          </a:p>
          <a:p>
            <a:pPr defTabSz="914400">
              <a:defRPr sz="1500"/>
            </a:pPr>
            <a:r>
              <a:t>After competition, there will be winners and losers. Someone might be better at one thing, while someone else might be better at another.</a:t>
            </a:r>
          </a:p>
          <a:p>
            <a:pPr defTabSz="914400">
              <a:defRPr sz="1500"/>
            </a:pPr>
            <a:endParaRPr/>
          </a:p>
          <a:p>
            <a:pPr defTabSz="914400">
              <a:defRPr sz="1500"/>
            </a:pPr>
            <a:r>
              <a:t>We introduce this idea of competitive learning to autoencoders, specifically, we force hidden neurons to compete for the right to respond to a subset of the input data.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xfrm>
            <a:off x="381000" y="685800"/>
            <a:ext cx="6096000" cy="3429000"/>
          </a:xfrm>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pPr defTabSz="914400">
              <a:defRPr sz="1500"/>
            </a:pPr>
            <a:r>
              <a:t>Let’s take a deeper look at this.</a:t>
            </a:r>
          </a:p>
          <a:p>
            <a:pPr defTabSz="914400">
              <a:defRPr sz="1500"/>
            </a:pPr>
            <a:r>
              <a:t>Here is a very simple one-hidden-layer autoencoder with tanh activation function in the hidden layer.</a:t>
            </a:r>
          </a:p>
          <a:p>
            <a:pPr defTabSz="914400">
              <a:defRPr sz="1500"/>
            </a:pPr>
            <a:r>
              <a:t>In each step of feedforward, there are positive and negative neurons in the hidden layer.</a:t>
            </a:r>
          </a:p>
          <a:p>
            <a:pPr defTabSz="914400">
              <a:defRPr sz="1500"/>
            </a:pPr>
            <a:r>
              <a:t>We claim that both the positive and negative hidden neurons are equally important since they capture the positive and negative patterns of the input data, respectively.</a:t>
            </a:r>
          </a:p>
          <a:p>
            <a:pPr defTabSz="914400">
              <a:defRPr sz="1500"/>
            </a:pPr>
            <a:r>
              <a:t>If we interpret each hidden neuron as a topic, a positive neuron represents the presence of a topic in an input document while a negative neuron represents the absence of a topic.</a:t>
            </a:r>
          </a:p>
          <a:p>
            <a:pPr defTabSz="914400">
              <a:defRPr sz="1500"/>
            </a:pPr>
            <a:endParaRPr/>
          </a:p>
          <a:p>
            <a:pPr defTabSz="914400">
              <a:defRPr sz="1500"/>
            </a:pPr>
            <a:r>
              <a:t>Let’s look at positive neurons for now.</a:t>
            </a:r>
          </a:p>
          <a:p>
            <a:pPr defTabSz="914400">
              <a:defRPr sz="1500"/>
            </a:pPr>
            <a:r>
              <a:t>In this step of feedforward, we have three positive hidden neurons which are h1, h2 and h3.</a:t>
            </a:r>
          </a:p>
          <a:p>
            <a:pPr defTabSz="914400">
              <a:defRPr sz="1500"/>
            </a:pPr>
            <a:r>
              <a:t>We select, for example, the top one most competitive neuron as the winner, which is h1 in our case.</a:t>
            </a:r>
          </a:p>
          <a:p>
            <a:pPr defTabSz="914400">
              <a:defRPr sz="1500"/>
            </a:pPr>
            <a:r>
              <a:t>The remaining neurons h2 and h3 are loser neurons in this example.</a:t>
            </a:r>
          </a:p>
          <a:p>
            <a:pPr defTabSz="914400">
              <a:defRPr sz="1500"/>
            </a:pPr>
            <a:r>
              <a:t>Here we define the most competitive neuron as the one which has the largest absolute value of activities.</a:t>
            </a:r>
          </a:p>
          <a:p>
            <a:pPr defTabSz="914400">
              <a:defRPr sz="1500"/>
            </a:pPr>
            <a:endParaRPr/>
          </a:p>
          <a:p>
            <a:pPr defTabSz="914400">
              <a:defRPr sz="1500"/>
            </a:pPr>
            <a:r>
              <a:t>In short, the way we introduce competition is to let the winner neurons take away the energy of loser neurons</a:t>
            </a:r>
          </a:p>
          <a:p>
            <a:pPr defTabSz="914400">
              <a:defRPr sz="1500"/>
            </a:pPr>
            <a:r>
              <a:t>where the energy is defined as the sum of the absolute values of the activations for a set of neurons.</a:t>
            </a:r>
          </a:p>
          <a:p>
            <a:pPr defTabSz="914400">
              <a:defRPr sz="1500"/>
            </a:pPr>
            <a:r>
              <a:t>In this example, the energy of loser neurons is 0.3.</a:t>
            </a:r>
          </a:p>
          <a:p>
            <a:pPr defTabSz="914400">
              <a:defRPr sz="1500"/>
            </a:pPr>
            <a:r>
              <a:t>Now, we amplify and reallocate the energy of loser neurons among the winners using an α amplification connection.</a:t>
            </a:r>
          </a:p>
          <a:p>
            <a:pPr defTabSz="914400">
              <a:defRPr sz="1500"/>
            </a:pPr>
            <a:r>
              <a:t>Thus, the new value of h1 is 0.8+0.3a and all the losers are further made inactive.</a:t>
            </a:r>
          </a:p>
          <a:p>
            <a:pPr defTabSz="914400">
              <a:defRPr sz="1500"/>
            </a:pPr>
            <a:r>
              <a:t>Similarly, h6 is the negative winner, and it incorporates the amplified energy from the negative loser neurons h4 and h5.</a:t>
            </a:r>
          </a:p>
          <a:p>
            <a:pPr defTabSz="914400">
              <a:defRPr sz="1500"/>
            </a:pPr>
            <a:r>
              <a:t>h4 and h5 are made inactive in this step of feedforward.</a:t>
            </a:r>
          </a:p>
          <a:p>
            <a:pPr defTabSz="914400">
              <a:defRPr sz="1500"/>
            </a:pPr>
            <a:endParaRPr/>
          </a:p>
          <a:p>
            <a:pPr defTabSz="914400">
              <a:defRPr sz="1500"/>
            </a:pPr>
            <a:r>
              <a:t>You will see the design of this k-competitive autoencoder follows the general philosophy of the Matthew effect which says the strong get stronger and the weak get weaker.</a:t>
            </a:r>
          </a:p>
          <a:p>
            <a:pPr defTabSz="914400">
              <a:defRPr sz="1500"/>
            </a:pPr>
            <a:r>
              <a:t>As a result, each hidden neuron is strong on recognizing specific data patterns and overall the model can learn diverse patterns and meaningful representations of the input data.</a:t>
            </a:r>
          </a:p>
          <a:p>
            <a:pPr defTabSz="914400">
              <a:defRPr sz="1500"/>
            </a:pPr>
            <a:endParaRPr/>
          </a:p>
          <a:p>
            <a:pPr defTabSz="914400">
              <a:defRPr sz="1500"/>
            </a:pPr>
            <a:r>
              <a:t>When we do back-propagation, the gradients will first flow through the winner neurons in the hidden layer and then the loser neurons via the α amplification connections. </a:t>
            </a:r>
          </a:p>
          <a:p>
            <a:pPr defTabSz="914400">
              <a:defRPr sz="1500"/>
            </a:pPr>
            <a:r>
              <a:t>No gradients will flow directly from the output neurons to the loser neurons since they are made inactive in the feedforward step. </a:t>
            </a:r>
          </a:p>
          <a:p>
            <a:pPr defTabSz="914400">
              <a:defRPr sz="1500"/>
            </a:pPr>
            <a:endParaRPr/>
          </a:p>
          <a:p>
            <a:pPr defTabSz="914400">
              <a:defRPr sz="1500"/>
            </a:pPr>
            <a:r>
              <a:t>We argue that the a amplification connection is crucial for KATE.</a:t>
            </a:r>
          </a:p>
          <a:p>
            <a:pPr defTabSz="914400">
              <a:defRPr sz="1500"/>
            </a:pPr>
            <a:r>
              <a:t>When a = 0, no gradient will flow through loser neurons.</a:t>
            </a:r>
          </a:p>
          <a:p>
            <a:pPr defTabSz="914400">
              <a:defRPr sz="1500"/>
            </a:pPr>
            <a:r>
              <a:t>When a &gt; 2/k, we actually boost the gradient signal flowing through the loser neurons. </a:t>
            </a:r>
          </a:p>
          <a:p>
            <a:pPr defTabSz="914400">
              <a:defRPr sz="1500"/>
            </a:pPr>
            <a:r>
              <a:t>Here k is the pre-defined total number of winner neurons including the positive and negative winners.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p>
            <a:pPr>
              <a:defRPr sz="1500"/>
            </a:pPr>
            <a:r>
              <a:t>Here is the pseudo-code of the KATE algorithm.</a:t>
            </a:r>
          </a:p>
          <a:p>
            <a:pPr>
              <a:defRPr sz="1500"/>
            </a:pPr>
            <a:r>
              <a:t>The only difference between KATE and the basic autoencoder is that KATE applies a k-competitive layer instead of a normal fully connected layer in the middle.</a:t>
            </a:r>
          </a:p>
          <a:p>
            <a:pPr>
              <a:defRPr sz="1500"/>
            </a:pPr>
            <a:r>
              <a:t>Once the k-competitive network has been trained, we simply map each test input to the embedding space.</a:t>
            </a:r>
          </a:p>
          <a:p>
            <a:pPr>
              <a:defRPr sz="1500"/>
            </a:pPr>
            <a:r>
              <a:t>No competition is required for the encoding step since the hidden neurons are well trained to be distinctive from others. </a:t>
            </a:r>
          </a:p>
          <a:p>
            <a:pPr>
              <a:defRPr sz="1500"/>
            </a:pPr>
            <a:r>
              <a:t>We argue that this is one of the superior features of KATE. </a:t>
            </a:r>
          </a:p>
          <a:p>
            <a:pPr>
              <a:defRPr sz="1500"/>
            </a:pPr>
            <a:r>
              <a:t>And we will verify this argument shortly.</a:t>
            </a:r>
          </a:p>
          <a:p>
            <a:pPr>
              <a:defRPr sz="1500"/>
            </a:pPr>
            <a:endParaRPr/>
          </a:p>
          <a:p>
            <a:pPr>
              <a:defRPr sz="1500"/>
            </a:pPr>
            <a:r>
              <a:t>Here is the detailed algorithm of the k-competitive layer.</a:t>
            </a:r>
          </a:p>
          <a:p>
            <a:pPr>
              <a:defRPr sz="1500"/>
            </a:pPr>
            <a:r>
              <a:t>we set a hyper parameter k as the total number of winner neurons.</a:t>
            </a:r>
          </a:p>
          <a:p>
            <a:pPr>
              <a:defRPr sz="1500"/>
            </a:pPr>
            <a:r>
              <a:t>We select k/2 positive winner neurons and k - k/2 negative winner neurons.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p:cNvSpPr/>
          <p:nvPr/>
        </p:nvSpPr>
        <p:spPr>
          <a:xfrm>
            <a:off x="6350" y="12801600"/>
            <a:ext cx="24377650" cy="914400"/>
          </a:xfrm>
          <a:prstGeom prst="rect">
            <a:avLst/>
          </a:prstGeom>
          <a:solidFill>
            <a:schemeClr val="accent2"/>
          </a:solidFill>
          <a:ln w="12700">
            <a:miter lim="400000"/>
          </a:ln>
        </p:spPr>
        <p:txBody>
          <a:bodyPr tIns="91439" bIns="91439"/>
          <a:lstStyle/>
          <a:p>
            <a:endParaRPr/>
          </a:p>
        </p:txBody>
      </p:sp>
      <p:sp>
        <p:nvSpPr>
          <p:cNvPr id="15" name="Rectangle"/>
          <p:cNvSpPr/>
          <p:nvPr/>
        </p:nvSpPr>
        <p:spPr>
          <a:xfrm>
            <a:off x="29" y="12668632"/>
            <a:ext cx="24377651" cy="128017"/>
          </a:xfrm>
          <a:prstGeom prst="rect">
            <a:avLst/>
          </a:prstGeom>
          <a:solidFill>
            <a:schemeClr val="accent1"/>
          </a:solidFill>
          <a:ln w="12700">
            <a:miter lim="400000"/>
          </a:ln>
        </p:spPr>
        <p:txBody>
          <a:bodyPr tIns="91439" bIns="91439"/>
          <a:lstStyle/>
          <a:p>
            <a:endParaRPr/>
          </a:p>
        </p:txBody>
      </p:sp>
      <p:sp>
        <p:nvSpPr>
          <p:cNvPr id="16" name="Title Text"/>
          <p:cNvSpPr txBox="1">
            <a:spLocks noGrp="1"/>
          </p:cNvSpPr>
          <p:nvPr>
            <p:ph type="title"/>
          </p:nvPr>
        </p:nvSpPr>
        <p:spPr>
          <a:xfrm>
            <a:off x="2194560" y="1517903"/>
            <a:ext cx="20116801" cy="7132321"/>
          </a:xfrm>
          <a:prstGeom prst="rect">
            <a:avLst/>
          </a:prstGeom>
        </p:spPr>
        <p:txBody>
          <a:bodyPr/>
          <a:lstStyle>
            <a:lvl1pPr>
              <a:defRPr sz="16000">
                <a:solidFill>
                  <a:srgbClr val="262626"/>
                </a:solidFill>
              </a:defRPr>
            </a:lvl1pPr>
          </a:lstStyle>
          <a:p>
            <a:r>
              <a:t>Title Text</a:t>
            </a:r>
          </a:p>
        </p:txBody>
      </p:sp>
      <p:sp>
        <p:nvSpPr>
          <p:cNvPr id="17" name="Body Level One…"/>
          <p:cNvSpPr txBox="1">
            <a:spLocks noGrp="1"/>
          </p:cNvSpPr>
          <p:nvPr>
            <p:ph type="body" sz="quarter" idx="1"/>
          </p:nvPr>
        </p:nvSpPr>
        <p:spPr>
          <a:xfrm>
            <a:off x="2200101" y="8911239"/>
            <a:ext cx="20116801" cy="2286001"/>
          </a:xfrm>
          <a:prstGeom prst="rect">
            <a:avLst/>
          </a:prstGeom>
          <a:ln w="25400"/>
        </p:spPr>
        <p:txBody>
          <a:bodyPr lIns="91439" tIns="91439" rIns="91439" bIns="91439"/>
          <a:lstStyle>
            <a:lvl1pPr marL="0" indent="0">
              <a:buSzTx/>
              <a:buFontTx/>
              <a:buNone/>
              <a:defRPr sz="4800" cap="all" spc="400">
                <a:solidFill>
                  <a:srgbClr val="637052"/>
                </a:solidFill>
                <a:latin typeface="Calibri Light"/>
                <a:ea typeface="Calibri Light"/>
                <a:cs typeface="Calibri Light"/>
                <a:sym typeface="Calibri Light"/>
              </a:defRPr>
            </a:lvl1pPr>
            <a:lvl2pPr marL="0" indent="457200">
              <a:buSzTx/>
              <a:buFontTx/>
              <a:buNone/>
              <a:defRPr sz="4800" cap="all" spc="400">
                <a:solidFill>
                  <a:srgbClr val="637052"/>
                </a:solidFill>
                <a:latin typeface="Calibri Light"/>
                <a:ea typeface="Calibri Light"/>
                <a:cs typeface="Calibri Light"/>
                <a:sym typeface="Calibri Light"/>
              </a:defRPr>
            </a:lvl2pPr>
            <a:lvl3pPr marL="0" indent="914400">
              <a:buSzTx/>
              <a:buFontTx/>
              <a:buNone/>
              <a:defRPr sz="4800" cap="all" spc="400">
                <a:solidFill>
                  <a:srgbClr val="637052"/>
                </a:solidFill>
                <a:latin typeface="Calibri Light"/>
                <a:ea typeface="Calibri Light"/>
                <a:cs typeface="Calibri Light"/>
                <a:sym typeface="Calibri Light"/>
              </a:defRPr>
            </a:lvl3pPr>
            <a:lvl4pPr marL="0" indent="1371600">
              <a:buSzTx/>
              <a:buFontTx/>
              <a:buNone/>
              <a:defRPr sz="4800" cap="all" spc="400">
                <a:solidFill>
                  <a:srgbClr val="637052"/>
                </a:solidFill>
                <a:latin typeface="Calibri Light"/>
                <a:ea typeface="Calibri Light"/>
                <a:cs typeface="Calibri Light"/>
                <a:sym typeface="Calibri Light"/>
              </a:defRPr>
            </a:lvl4pPr>
            <a:lvl5pPr marL="0" indent="1828800">
              <a:buSzTx/>
              <a:buFontTx/>
              <a:buNone/>
              <a:defRPr sz="4800" cap="all" spc="400">
                <a:solidFill>
                  <a:srgbClr val="637052"/>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
        <p:nvSpPr>
          <p:cNvPr id="18" name="Line"/>
          <p:cNvSpPr/>
          <p:nvPr/>
        </p:nvSpPr>
        <p:spPr>
          <a:xfrm>
            <a:off x="2415315" y="8686800"/>
            <a:ext cx="19751042" cy="0"/>
          </a:xfrm>
          <a:prstGeom prst="line">
            <a:avLst/>
          </a:prstGeom>
          <a:ln w="12700">
            <a:solidFill>
              <a:srgbClr val="808080"/>
            </a:solidFill>
          </a:ln>
        </p:spPr>
        <p:txBody>
          <a:bodyPr tIns="91439" bIns="91439"/>
          <a:lstStyle/>
          <a:p>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p>
            <a:r>
              <a:t>Title Text</a:t>
            </a:r>
          </a:p>
        </p:txBody>
      </p:sp>
      <p:sp>
        <p:nvSpPr>
          <p:cNvPr id="108" name="Body Level One…"/>
          <p:cNvSpPr txBox="1">
            <a:spLocks noGrp="1"/>
          </p:cNvSpPr>
          <p:nvPr>
            <p:ph type="body" idx="1"/>
          </p:nvPr>
        </p:nvSpPr>
        <p:spPr>
          <a:xfrm>
            <a:off x="2194560" y="3691468"/>
            <a:ext cx="20116801" cy="804672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6" name="Rectangle"/>
          <p:cNvSpPr/>
          <p:nvPr/>
        </p:nvSpPr>
        <p:spPr>
          <a:xfrm>
            <a:off x="6350" y="12801600"/>
            <a:ext cx="24377650" cy="914400"/>
          </a:xfrm>
          <a:prstGeom prst="rect">
            <a:avLst/>
          </a:prstGeom>
          <a:solidFill>
            <a:schemeClr val="accent2"/>
          </a:solidFill>
          <a:ln w="12700">
            <a:miter lim="400000"/>
          </a:ln>
        </p:spPr>
        <p:txBody>
          <a:bodyPr tIns="91439" bIns="91439"/>
          <a:lstStyle/>
          <a:p>
            <a:endParaRPr/>
          </a:p>
        </p:txBody>
      </p:sp>
      <p:sp>
        <p:nvSpPr>
          <p:cNvPr id="117" name="Rectangle"/>
          <p:cNvSpPr/>
          <p:nvPr/>
        </p:nvSpPr>
        <p:spPr>
          <a:xfrm>
            <a:off x="29" y="12668632"/>
            <a:ext cx="24377651" cy="128017"/>
          </a:xfrm>
          <a:prstGeom prst="rect">
            <a:avLst/>
          </a:prstGeom>
          <a:solidFill>
            <a:schemeClr val="accent1"/>
          </a:solidFill>
          <a:ln w="12700">
            <a:miter lim="400000"/>
          </a:ln>
        </p:spPr>
        <p:txBody>
          <a:bodyPr tIns="91439" bIns="91439"/>
          <a:lstStyle/>
          <a:p>
            <a:endParaRPr/>
          </a:p>
        </p:txBody>
      </p:sp>
      <p:sp>
        <p:nvSpPr>
          <p:cNvPr id="118" name="Title Text"/>
          <p:cNvSpPr txBox="1">
            <a:spLocks noGrp="1"/>
          </p:cNvSpPr>
          <p:nvPr>
            <p:ph type="title"/>
          </p:nvPr>
        </p:nvSpPr>
        <p:spPr>
          <a:xfrm>
            <a:off x="17449800" y="829555"/>
            <a:ext cx="5257800" cy="11514844"/>
          </a:xfrm>
          <a:prstGeom prst="rect">
            <a:avLst/>
          </a:prstGeom>
        </p:spPr>
        <p:txBody>
          <a:bodyPr/>
          <a:lstStyle/>
          <a:p>
            <a:r>
              <a:t>Title Text</a:t>
            </a:r>
          </a:p>
        </p:txBody>
      </p:sp>
      <p:sp>
        <p:nvSpPr>
          <p:cNvPr id="119" name="Body Level One…"/>
          <p:cNvSpPr txBox="1">
            <a:spLocks noGrp="1"/>
          </p:cNvSpPr>
          <p:nvPr>
            <p:ph type="body" idx="1"/>
          </p:nvPr>
        </p:nvSpPr>
        <p:spPr>
          <a:xfrm>
            <a:off x="1676400" y="829555"/>
            <a:ext cx="15468600" cy="1151484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xfrm>
            <a:off x="2194560" y="3691468"/>
            <a:ext cx="20116801" cy="804672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5" name="Rectangle"/>
          <p:cNvSpPr/>
          <p:nvPr/>
        </p:nvSpPr>
        <p:spPr>
          <a:xfrm>
            <a:off x="6350" y="12801600"/>
            <a:ext cx="24377650" cy="914400"/>
          </a:xfrm>
          <a:prstGeom prst="rect">
            <a:avLst/>
          </a:prstGeom>
          <a:solidFill>
            <a:schemeClr val="accent2"/>
          </a:solidFill>
          <a:ln w="12700">
            <a:miter lim="400000"/>
          </a:ln>
        </p:spPr>
        <p:txBody>
          <a:bodyPr tIns="91439" bIns="91439"/>
          <a:lstStyle/>
          <a:p>
            <a:endParaRPr/>
          </a:p>
        </p:txBody>
      </p:sp>
      <p:sp>
        <p:nvSpPr>
          <p:cNvPr id="36" name="Rectangle"/>
          <p:cNvSpPr/>
          <p:nvPr/>
        </p:nvSpPr>
        <p:spPr>
          <a:xfrm>
            <a:off x="29" y="12668632"/>
            <a:ext cx="24377651" cy="128017"/>
          </a:xfrm>
          <a:prstGeom prst="rect">
            <a:avLst/>
          </a:prstGeom>
          <a:solidFill>
            <a:schemeClr val="accent1"/>
          </a:solidFill>
          <a:ln w="12700">
            <a:miter lim="400000"/>
          </a:ln>
        </p:spPr>
        <p:txBody>
          <a:bodyPr tIns="91439" bIns="91439"/>
          <a:lstStyle/>
          <a:p>
            <a:endParaRPr/>
          </a:p>
        </p:txBody>
      </p:sp>
      <p:sp>
        <p:nvSpPr>
          <p:cNvPr id="37" name="Title Text"/>
          <p:cNvSpPr txBox="1">
            <a:spLocks noGrp="1"/>
          </p:cNvSpPr>
          <p:nvPr>
            <p:ph type="title"/>
          </p:nvPr>
        </p:nvSpPr>
        <p:spPr>
          <a:xfrm>
            <a:off x="2194560" y="1517903"/>
            <a:ext cx="20116801" cy="7132321"/>
          </a:xfrm>
          <a:prstGeom prst="rect">
            <a:avLst/>
          </a:prstGeom>
        </p:spPr>
        <p:txBody>
          <a:bodyPr/>
          <a:lstStyle>
            <a:lvl1pPr>
              <a:defRPr sz="16000">
                <a:solidFill>
                  <a:srgbClr val="262626"/>
                </a:solidFill>
              </a:defRPr>
            </a:lvl1pPr>
          </a:lstStyle>
          <a:p>
            <a:r>
              <a:t>Title Text</a:t>
            </a:r>
          </a:p>
        </p:txBody>
      </p:sp>
      <p:sp>
        <p:nvSpPr>
          <p:cNvPr id="38" name="Body Level One…"/>
          <p:cNvSpPr txBox="1">
            <a:spLocks noGrp="1"/>
          </p:cNvSpPr>
          <p:nvPr>
            <p:ph type="body" sz="quarter" idx="1"/>
          </p:nvPr>
        </p:nvSpPr>
        <p:spPr>
          <a:xfrm>
            <a:off x="2194560" y="8906256"/>
            <a:ext cx="20116801" cy="2286001"/>
          </a:xfrm>
          <a:prstGeom prst="rect">
            <a:avLst/>
          </a:prstGeom>
          <a:ln w="25400"/>
        </p:spPr>
        <p:txBody>
          <a:bodyPr lIns="91439" tIns="91439" rIns="91439" bIns="91439"/>
          <a:lstStyle>
            <a:lvl1pPr marL="0" indent="0">
              <a:buSzTx/>
              <a:buFontTx/>
              <a:buNone/>
              <a:defRPr sz="4800" cap="all" spc="400">
                <a:solidFill>
                  <a:srgbClr val="637052"/>
                </a:solidFill>
                <a:latin typeface="Calibri Light"/>
                <a:ea typeface="Calibri Light"/>
                <a:cs typeface="Calibri Light"/>
                <a:sym typeface="Calibri Light"/>
              </a:defRPr>
            </a:lvl1pPr>
            <a:lvl2pPr marL="0" indent="457200">
              <a:buSzTx/>
              <a:buFontTx/>
              <a:buNone/>
              <a:defRPr sz="4800" cap="all" spc="400">
                <a:solidFill>
                  <a:srgbClr val="637052"/>
                </a:solidFill>
                <a:latin typeface="Calibri Light"/>
                <a:ea typeface="Calibri Light"/>
                <a:cs typeface="Calibri Light"/>
                <a:sym typeface="Calibri Light"/>
              </a:defRPr>
            </a:lvl2pPr>
            <a:lvl3pPr marL="0" indent="914400">
              <a:buSzTx/>
              <a:buFontTx/>
              <a:buNone/>
              <a:defRPr sz="4800" cap="all" spc="400">
                <a:solidFill>
                  <a:srgbClr val="637052"/>
                </a:solidFill>
                <a:latin typeface="Calibri Light"/>
                <a:ea typeface="Calibri Light"/>
                <a:cs typeface="Calibri Light"/>
                <a:sym typeface="Calibri Light"/>
              </a:defRPr>
            </a:lvl3pPr>
            <a:lvl4pPr marL="0" indent="1371600">
              <a:buSzTx/>
              <a:buFontTx/>
              <a:buNone/>
              <a:defRPr sz="4800" cap="all" spc="400">
                <a:solidFill>
                  <a:srgbClr val="637052"/>
                </a:solidFill>
                <a:latin typeface="Calibri Light"/>
                <a:ea typeface="Calibri Light"/>
                <a:cs typeface="Calibri Light"/>
                <a:sym typeface="Calibri Light"/>
              </a:defRPr>
            </a:lvl4pPr>
            <a:lvl5pPr marL="0" indent="1828800">
              <a:buSzTx/>
              <a:buFontTx/>
              <a:buNone/>
              <a:defRPr sz="4800" cap="all" spc="400">
                <a:solidFill>
                  <a:srgbClr val="637052"/>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
        <p:nvSpPr>
          <p:cNvPr id="39" name="Line"/>
          <p:cNvSpPr/>
          <p:nvPr/>
        </p:nvSpPr>
        <p:spPr>
          <a:xfrm>
            <a:off x="2415315" y="8686800"/>
            <a:ext cx="19751042" cy="0"/>
          </a:xfrm>
          <a:prstGeom prst="line">
            <a:avLst/>
          </a:prstGeom>
          <a:ln w="12700">
            <a:solidFill>
              <a:srgbClr val="808080"/>
            </a:solidFill>
          </a:ln>
        </p:spPr>
        <p:txBody>
          <a:bodyPr tIns="91439" bIns="91439"/>
          <a:lstStyle/>
          <a:p>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half" idx="1"/>
          </p:nvPr>
        </p:nvSpPr>
        <p:spPr>
          <a:xfrm>
            <a:off x="2194557" y="3691468"/>
            <a:ext cx="9875521" cy="804672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quarter" idx="1"/>
          </p:nvPr>
        </p:nvSpPr>
        <p:spPr>
          <a:xfrm>
            <a:off x="2194560" y="3692104"/>
            <a:ext cx="9875520" cy="1472565"/>
          </a:xfrm>
          <a:prstGeom prst="rect">
            <a:avLst/>
          </a:prstGeom>
          <a:ln w="25400"/>
        </p:spPr>
        <p:txBody>
          <a:bodyPr lIns="91439" tIns="91439" rIns="91439" bIns="91439" anchor="ctr"/>
          <a:lstStyle>
            <a:lvl1pPr marL="0" indent="0">
              <a:buSzTx/>
              <a:buFontTx/>
              <a:buNone/>
              <a:defRPr cap="all">
                <a:solidFill>
                  <a:srgbClr val="637052"/>
                </a:solidFill>
              </a:defRPr>
            </a:lvl1pPr>
            <a:lvl2pPr marL="0" indent="457200">
              <a:buSzTx/>
              <a:buFontTx/>
              <a:buNone/>
              <a:defRPr cap="all">
                <a:solidFill>
                  <a:srgbClr val="637052"/>
                </a:solidFill>
              </a:defRPr>
            </a:lvl2pPr>
            <a:lvl3pPr marL="0" indent="914400">
              <a:buSzTx/>
              <a:buFontTx/>
              <a:buNone/>
              <a:defRPr cap="all">
                <a:solidFill>
                  <a:srgbClr val="637052"/>
                </a:solidFill>
              </a:defRPr>
            </a:lvl3pPr>
            <a:lvl4pPr marL="0" indent="1371600">
              <a:buSzTx/>
              <a:buFontTx/>
              <a:buNone/>
              <a:defRPr cap="all">
                <a:solidFill>
                  <a:srgbClr val="637052"/>
                </a:solidFill>
              </a:defRPr>
            </a:lvl4pPr>
            <a:lvl5pPr marL="0" indent="1828800">
              <a:buSzTx/>
              <a:buFontTx/>
              <a:buNone/>
              <a:defRPr cap="all">
                <a:solidFill>
                  <a:srgbClr val="637052"/>
                </a:solidFill>
              </a:defRPr>
            </a:lvl5pPr>
          </a:lstStyle>
          <a:p>
            <a:r>
              <a:t>Body Level One</a:t>
            </a:r>
          </a:p>
          <a:p>
            <a:pPr lvl="1"/>
            <a:r>
              <a:t>Body Level Two</a:t>
            </a:r>
          </a:p>
          <a:p>
            <a:pPr lvl="2"/>
            <a:r>
              <a:t>Body Level Three</a:t>
            </a:r>
          </a:p>
          <a:p>
            <a:pPr lvl="3"/>
            <a:r>
              <a:t>Body Level Four</a:t>
            </a:r>
          </a:p>
          <a:p>
            <a:pPr lvl="4"/>
            <a:r>
              <a:t>Body Level Five</a:t>
            </a:r>
          </a:p>
        </p:txBody>
      </p:sp>
      <p:sp>
        <p:nvSpPr>
          <p:cNvPr id="58" name="Rectangle"/>
          <p:cNvSpPr>
            <a:spLocks noGrp="1"/>
          </p:cNvSpPr>
          <p:nvPr>
            <p:ph type="body" sz="quarter" idx="13"/>
          </p:nvPr>
        </p:nvSpPr>
        <p:spPr>
          <a:xfrm>
            <a:off x="12435840" y="3692104"/>
            <a:ext cx="9875521" cy="1472565"/>
          </a:xfrm>
          <a:prstGeom prst="rect">
            <a:avLst/>
          </a:prstGeom>
        </p:spPr>
        <p:txBody>
          <a:bodyPr lIns="91439" tIns="91439" rIns="91439" bIns="91439" anchor="ctr"/>
          <a:lstStyle/>
          <a:p>
            <a:pPr marL="0" indent="0">
              <a:buSzTx/>
              <a:buFontTx/>
              <a:buNone/>
              <a:defRPr cap="all">
                <a:solidFill>
                  <a:srgbClr val="637052"/>
                </a:solidFill>
              </a:defRPr>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4" name="Rectangle"/>
          <p:cNvSpPr/>
          <p:nvPr/>
        </p:nvSpPr>
        <p:spPr>
          <a:xfrm>
            <a:off x="6350" y="12801600"/>
            <a:ext cx="24377650" cy="914400"/>
          </a:xfrm>
          <a:prstGeom prst="rect">
            <a:avLst/>
          </a:prstGeom>
          <a:solidFill>
            <a:schemeClr val="accent2"/>
          </a:solidFill>
          <a:ln w="12700">
            <a:miter lim="400000"/>
          </a:ln>
        </p:spPr>
        <p:txBody>
          <a:bodyPr tIns="91439" bIns="91439"/>
          <a:lstStyle/>
          <a:p>
            <a:endParaRPr/>
          </a:p>
        </p:txBody>
      </p:sp>
      <p:sp>
        <p:nvSpPr>
          <p:cNvPr id="75" name="Rectangle"/>
          <p:cNvSpPr/>
          <p:nvPr/>
        </p:nvSpPr>
        <p:spPr>
          <a:xfrm>
            <a:off x="29" y="12668632"/>
            <a:ext cx="24377651" cy="128017"/>
          </a:xfrm>
          <a:prstGeom prst="rect">
            <a:avLst/>
          </a:prstGeom>
          <a:solidFill>
            <a:schemeClr val="accent1"/>
          </a:solidFill>
          <a:ln w="12700">
            <a:miter lim="400000"/>
          </a:ln>
        </p:spPr>
        <p:txBody>
          <a:bodyPr tIns="91439" bIns="91439"/>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3" name="Rectangle"/>
          <p:cNvSpPr/>
          <p:nvPr/>
        </p:nvSpPr>
        <p:spPr>
          <a:xfrm>
            <a:off x="31" y="0"/>
            <a:ext cx="8101584" cy="13716000"/>
          </a:xfrm>
          <a:prstGeom prst="rect">
            <a:avLst/>
          </a:prstGeom>
          <a:solidFill>
            <a:schemeClr val="accent2"/>
          </a:solidFill>
          <a:ln w="12700">
            <a:miter lim="400000"/>
          </a:ln>
        </p:spPr>
        <p:txBody>
          <a:bodyPr tIns="91439" bIns="91439"/>
          <a:lstStyle/>
          <a:p>
            <a:endParaRPr/>
          </a:p>
        </p:txBody>
      </p:sp>
      <p:sp>
        <p:nvSpPr>
          <p:cNvPr id="84" name="Rectangle"/>
          <p:cNvSpPr/>
          <p:nvPr/>
        </p:nvSpPr>
        <p:spPr>
          <a:xfrm>
            <a:off x="8080141" y="0"/>
            <a:ext cx="128017" cy="13716000"/>
          </a:xfrm>
          <a:prstGeom prst="rect">
            <a:avLst/>
          </a:prstGeom>
          <a:solidFill>
            <a:schemeClr val="accent1"/>
          </a:solidFill>
          <a:ln w="12700">
            <a:miter lim="400000"/>
          </a:ln>
        </p:spPr>
        <p:txBody>
          <a:bodyPr tIns="91439" bIns="91439"/>
          <a:lstStyle/>
          <a:p>
            <a:endParaRPr/>
          </a:p>
        </p:txBody>
      </p:sp>
      <p:sp>
        <p:nvSpPr>
          <p:cNvPr id="85" name="Title Text"/>
          <p:cNvSpPr txBox="1">
            <a:spLocks noGrp="1"/>
          </p:cNvSpPr>
          <p:nvPr>
            <p:ph type="title"/>
          </p:nvPr>
        </p:nvSpPr>
        <p:spPr>
          <a:xfrm>
            <a:off x="914400" y="1188718"/>
            <a:ext cx="6400800" cy="4572001"/>
          </a:xfrm>
          <a:prstGeom prst="rect">
            <a:avLst/>
          </a:prstGeom>
        </p:spPr>
        <p:txBody>
          <a:bodyPr/>
          <a:lstStyle>
            <a:lvl1pPr>
              <a:defRPr sz="7200">
                <a:solidFill>
                  <a:srgbClr val="FFFFFF"/>
                </a:solidFill>
              </a:defRPr>
            </a:lvl1pPr>
          </a:lstStyle>
          <a:p>
            <a:r>
              <a:t>Title Text</a:t>
            </a:r>
          </a:p>
        </p:txBody>
      </p:sp>
      <p:sp>
        <p:nvSpPr>
          <p:cNvPr id="86" name="Body Level One…"/>
          <p:cNvSpPr txBox="1">
            <a:spLocks noGrp="1"/>
          </p:cNvSpPr>
          <p:nvPr>
            <p:ph type="body" idx="1"/>
          </p:nvPr>
        </p:nvSpPr>
        <p:spPr>
          <a:xfrm>
            <a:off x="9601200" y="1463039"/>
            <a:ext cx="12984481" cy="10515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Rectangle"/>
          <p:cNvSpPr>
            <a:spLocks noGrp="1"/>
          </p:cNvSpPr>
          <p:nvPr>
            <p:ph type="body" sz="quarter" idx="13"/>
          </p:nvPr>
        </p:nvSpPr>
        <p:spPr>
          <a:xfrm>
            <a:off x="914400" y="5852159"/>
            <a:ext cx="6400800" cy="6758249"/>
          </a:xfrm>
          <a:prstGeom prst="rect">
            <a:avLst/>
          </a:prstGeom>
        </p:spPr>
        <p:txBody>
          <a:bodyPr lIns="91439" tIns="91439" rIns="91439" bIns="91439"/>
          <a:lstStyle/>
          <a:p>
            <a:pPr marL="0" indent="0">
              <a:buSzTx/>
              <a:buFontTx/>
              <a:buNone/>
              <a:defRPr sz="3000">
                <a:solidFill>
                  <a:srgbClr val="FFFFFF"/>
                </a:solidFill>
              </a:defRPr>
            </a:pPr>
            <a:endParaRPr/>
          </a:p>
        </p:txBody>
      </p:sp>
      <p:sp>
        <p:nvSpPr>
          <p:cNvPr id="88" name="Slide Number"/>
          <p:cNvSpPr txBox="1">
            <a:spLocks noGrp="1"/>
          </p:cNvSpPr>
          <p:nvPr>
            <p:ph type="sldNum" sz="quarter" idx="2"/>
          </p:nvPr>
        </p:nvSpPr>
        <p:spPr>
          <a:prstGeom prst="rect">
            <a:avLst/>
          </a:prstGeom>
        </p:spPr>
        <p:txBody>
          <a:bodyPr/>
          <a:lstStyle>
            <a:lvl1pPr>
              <a:defRPr>
                <a:solidFill>
                  <a:srgbClr val="637052"/>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5" name="Rectangle"/>
          <p:cNvSpPr/>
          <p:nvPr/>
        </p:nvSpPr>
        <p:spPr>
          <a:xfrm>
            <a:off x="0" y="9906000"/>
            <a:ext cx="24377650" cy="3810000"/>
          </a:xfrm>
          <a:prstGeom prst="rect">
            <a:avLst/>
          </a:prstGeom>
          <a:solidFill>
            <a:schemeClr val="accent2"/>
          </a:solidFill>
          <a:ln w="12700">
            <a:miter lim="400000"/>
          </a:ln>
        </p:spPr>
        <p:txBody>
          <a:bodyPr tIns="91439" bIns="91439"/>
          <a:lstStyle/>
          <a:p>
            <a:endParaRPr/>
          </a:p>
        </p:txBody>
      </p:sp>
      <p:sp>
        <p:nvSpPr>
          <p:cNvPr id="96" name="Rectangle"/>
          <p:cNvSpPr/>
          <p:nvPr/>
        </p:nvSpPr>
        <p:spPr>
          <a:xfrm>
            <a:off x="29" y="9830151"/>
            <a:ext cx="24377651" cy="128017"/>
          </a:xfrm>
          <a:prstGeom prst="rect">
            <a:avLst/>
          </a:prstGeom>
          <a:solidFill>
            <a:schemeClr val="accent1"/>
          </a:solidFill>
          <a:ln w="12700">
            <a:miter lim="400000"/>
          </a:ln>
        </p:spPr>
        <p:txBody>
          <a:bodyPr tIns="91439" bIns="91439"/>
          <a:lstStyle/>
          <a:p>
            <a:endParaRPr/>
          </a:p>
        </p:txBody>
      </p:sp>
      <p:sp>
        <p:nvSpPr>
          <p:cNvPr id="97" name="Title Text"/>
          <p:cNvSpPr txBox="1">
            <a:spLocks noGrp="1"/>
          </p:cNvSpPr>
          <p:nvPr>
            <p:ph type="title"/>
          </p:nvPr>
        </p:nvSpPr>
        <p:spPr>
          <a:xfrm>
            <a:off x="2194560" y="10149840"/>
            <a:ext cx="20226529" cy="1645921"/>
          </a:xfrm>
          <a:prstGeom prst="rect">
            <a:avLst/>
          </a:prstGeom>
          <a:ln w="12700"/>
        </p:spPr>
        <p:txBody>
          <a:bodyPr lIns="0" tIns="0" rIns="0" bIns="0"/>
          <a:lstStyle>
            <a:lvl1pPr>
              <a:defRPr sz="7200">
                <a:solidFill>
                  <a:srgbClr val="FFFFFF"/>
                </a:solidFill>
              </a:defRPr>
            </a:lvl1pPr>
          </a:lstStyle>
          <a:p>
            <a:r>
              <a:t>Title Text</a:t>
            </a:r>
          </a:p>
        </p:txBody>
      </p:sp>
      <p:sp>
        <p:nvSpPr>
          <p:cNvPr id="98" name="Image"/>
          <p:cNvSpPr>
            <a:spLocks noGrp="1"/>
          </p:cNvSpPr>
          <p:nvPr>
            <p:ph type="pic" idx="13"/>
          </p:nvPr>
        </p:nvSpPr>
        <p:spPr>
          <a:xfrm>
            <a:off x="29" y="0"/>
            <a:ext cx="24383972" cy="9830152"/>
          </a:xfrm>
          <a:prstGeom prst="rect">
            <a:avLst/>
          </a:prstGeom>
        </p:spPr>
        <p:txBody>
          <a:bodyPr lIns="91439" tIns="45719" rIns="91439" bIns="45719">
            <a:noAutofit/>
          </a:bodyPr>
          <a:lstStyle/>
          <a:p>
            <a:endParaRPr/>
          </a:p>
        </p:txBody>
      </p:sp>
      <p:sp>
        <p:nvSpPr>
          <p:cNvPr id="99" name="Body Level One…"/>
          <p:cNvSpPr txBox="1">
            <a:spLocks noGrp="1"/>
          </p:cNvSpPr>
          <p:nvPr>
            <p:ph type="body" sz="quarter" idx="1"/>
          </p:nvPr>
        </p:nvSpPr>
        <p:spPr>
          <a:xfrm>
            <a:off x="2194560" y="11814046"/>
            <a:ext cx="20226529" cy="1188721"/>
          </a:xfrm>
          <a:prstGeom prst="rect">
            <a:avLst/>
          </a:prstGeom>
        </p:spPr>
        <p:txBody>
          <a:bodyPr/>
          <a:lstStyle>
            <a:lvl1pPr marL="0" indent="0">
              <a:spcBef>
                <a:spcPts val="1200"/>
              </a:spcBef>
              <a:buSzTx/>
              <a:buFontTx/>
              <a:buNone/>
              <a:defRPr sz="3000">
                <a:solidFill>
                  <a:srgbClr val="FFFFFF"/>
                </a:solidFill>
              </a:defRPr>
            </a:lvl1pPr>
            <a:lvl2pPr marL="0" indent="457200">
              <a:spcBef>
                <a:spcPts val="1200"/>
              </a:spcBef>
              <a:buSzTx/>
              <a:buFontTx/>
              <a:buNone/>
              <a:defRPr sz="3000">
                <a:solidFill>
                  <a:srgbClr val="FFFFFF"/>
                </a:solidFill>
              </a:defRPr>
            </a:lvl2pPr>
            <a:lvl3pPr marL="0" indent="914400">
              <a:spcBef>
                <a:spcPts val="1200"/>
              </a:spcBef>
              <a:buSzTx/>
              <a:buFontTx/>
              <a:buNone/>
              <a:defRPr sz="3000">
                <a:solidFill>
                  <a:srgbClr val="FFFFFF"/>
                </a:solidFill>
              </a:defRPr>
            </a:lvl3pPr>
            <a:lvl4pPr marL="0" indent="1371600">
              <a:spcBef>
                <a:spcPts val="1200"/>
              </a:spcBef>
              <a:buSzTx/>
              <a:buFontTx/>
              <a:buNone/>
              <a:defRPr sz="3000">
                <a:solidFill>
                  <a:srgbClr val="FFFFFF"/>
                </a:solidFill>
              </a:defRPr>
            </a:lvl4pPr>
            <a:lvl5pPr marL="0" indent="1828800">
              <a:spcBef>
                <a:spcPts val="1200"/>
              </a:spcBef>
              <a:buSzTx/>
              <a:buFontTx/>
              <a:buNone/>
              <a:defRPr sz="30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2" y="12801600"/>
            <a:ext cx="24384001" cy="914400"/>
          </a:xfrm>
          <a:prstGeom prst="rect">
            <a:avLst/>
          </a:prstGeom>
          <a:solidFill>
            <a:schemeClr val="accent2"/>
          </a:solidFill>
          <a:ln w="12700">
            <a:miter lim="400000"/>
          </a:ln>
        </p:spPr>
        <p:txBody>
          <a:bodyPr tIns="91439" bIns="91439"/>
          <a:lstStyle/>
          <a:p>
            <a:endParaRPr/>
          </a:p>
        </p:txBody>
      </p:sp>
      <p:sp>
        <p:nvSpPr>
          <p:cNvPr id="3" name="Rectangle"/>
          <p:cNvSpPr/>
          <p:nvPr/>
        </p:nvSpPr>
        <p:spPr>
          <a:xfrm>
            <a:off x="-1" y="12668632"/>
            <a:ext cx="24384004" cy="131997"/>
          </a:xfrm>
          <a:prstGeom prst="rect">
            <a:avLst/>
          </a:prstGeom>
          <a:solidFill>
            <a:schemeClr val="accent1"/>
          </a:solidFill>
          <a:ln w="12700">
            <a:miter lim="400000"/>
          </a:ln>
        </p:spPr>
        <p:txBody>
          <a:bodyPr tIns="91439" bIns="91439"/>
          <a:lstStyle/>
          <a:p>
            <a:endParaRPr/>
          </a:p>
        </p:txBody>
      </p:sp>
      <p:sp>
        <p:nvSpPr>
          <p:cNvPr id="4" name="Line"/>
          <p:cNvSpPr/>
          <p:nvPr/>
        </p:nvSpPr>
        <p:spPr>
          <a:xfrm>
            <a:off x="2387064" y="3475690"/>
            <a:ext cx="19933920" cy="1"/>
          </a:xfrm>
          <a:prstGeom prst="line">
            <a:avLst/>
          </a:prstGeom>
          <a:ln w="12700">
            <a:solidFill>
              <a:srgbClr val="808080"/>
            </a:solidFill>
          </a:ln>
        </p:spPr>
        <p:txBody>
          <a:bodyPr tIns="91439" bIns="91439"/>
          <a:lstStyle/>
          <a:p>
            <a:endParaRPr/>
          </a:p>
        </p:txBody>
      </p:sp>
      <p:sp>
        <p:nvSpPr>
          <p:cNvPr id="5" name="Title Text"/>
          <p:cNvSpPr txBox="1">
            <a:spLocks noGrp="1"/>
          </p:cNvSpPr>
          <p:nvPr>
            <p:ph type="title"/>
          </p:nvPr>
        </p:nvSpPr>
        <p:spPr>
          <a:xfrm>
            <a:off x="2194560" y="573206"/>
            <a:ext cx="20116801" cy="290151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6" name="Body Level One…"/>
          <p:cNvSpPr txBox="1">
            <a:spLocks noGrp="1"/>
          </p:cNvSpPr>
          <p:nvPr>
            <p:ph type="body" idx="1"/>
          </p:nvPr>
        </p:nvSpPr>
        <p:spPr>
          <a:xfrm>
            <a:off x="1219200" y="3200400"/>
            <a:ext cx="21945600" cy="9051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21962983" y="13047206"/>
            <a:ext cx="461984" cy="474981"/>
          </a:xfrm>
          <a:prstGeom prst="rect">
            <a:avLst/>
          </a:prstGeom>
          <a:ln w="25400">
            <a:miter lim="400000"/>
          </a:ln>
        </p:spPr>
        <p:txBody>
          <a:bodyPr wrap="none" tIns="91439" bIns="91439" anchor="ctr">
            <a:spAutoFit/>
          </a:bodyPr>
          <a:lstStyle>
            <a:lvl1pPr algn="r">
              <a:defRPr sz="20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1828800" rtl="0" latinLnBrk="0">
        <a:lnSpc>
          <a:spcPct val="85000"/>
        </a:lnSpc>
        <a:spcBef>
          <a:spcPts val="0"/>
        </a:spcBef>
        <a:spcAft>
          <a:spcPts val="0"/>
        </a:spcAft>
        <a:buClrTx/>
        <a:buSzTx/>
        <a:buFontTx/>
        <a:buNone/>
        <a:tabLst/>
        <a:defRPr sz="9600" b="0" i="0" u="none" strike="noStrike" cap="none" spc="-100" baseline="0">
          <a:ln>
            <a:noFill/>
          </a:ln>
          <a:solidFill>
            <a:srgbClr val="404040"/>
          </a:solidFill>
          <a:uFillTx/>
          <a:latin typeface="Calibri Light"/>
          <a:ea typeface="Calibri Light"/>
          <a:cs typeface="Calibri Light"/>
          <a:sym typeface="Calibri Light"/>
        </a:defRPr>
      </a:lvl1pPr>
      <a:lvl2pPr marL="0" marR="0" indent="0" algn="l" defTabSz="1828800" rtl="0" latinLnBrk="0">
        <a:lnSpc>
          <a:spcPct val="85000"/>
        </a:lnSpc>
        <a:spcBef>
          <a:spcPts val="0"/>
        </a:spcBef>
        <a:spcAft>
          <a:spcPts val="0"/>
        </a:spcAft>
        <a:buClrTx/>
        <a:buSzTx/>
        <a:buFontTx/>
        <a:buNone/>
        <a:tabLst/>
        <a:defRPr sz="9600" b="0" i="0" u="none" strike="noStrike" cap="none" spc="-100" baseline="0">
          <a:ln>
            <a:noFill/>
          </a:ln>
          <a:solidFill>
            <a:srgbClr val="404040"/>
          </a:solidFill>
          <a:uFillTx/>
          <a:latin typeface="Calibri Light"/>
          <a:ea typeface="Calibri Light"/>
          <a:cs typeface="Calibri Light"/>
          <a:sym typeface="Calibri Light"/>
        </a:defRPr>
      </a:lvl2pPr>
      <a:lvl3pPr marL="0" marR="0" indent="0" algn="l" defTabSz="1828800" rtl="0" latinLnBrk="0">
        <a:lnSpc>
          <a:spcPct val="85000"/>
        </a:lnSpc>
        <a:spcBef>
          <a:spcPts val="0"/>
        </a:spcBef>
        <a:spcAft>
          <a:spcPts val="0"/>
        </a:spcAft>
        <a:buClrTx/>
        <a:buSzTx/>
        <a:buFontTx/>
        <a:buNone/>
        <a:tabLst/>
        <a:defRPr sz="9600" b="0" i="0" u="none" strike="noStrike" cap="none" spc="-100" baseline="0">
          <a:ln>
            <a:noFill/>
          </a:ln>
          <a:solidFill>
            <a:srgbClr val="404040"/>
          </a:solidFill>
          <a:uFillTx/>
          <a:latin typeface="Calibri Light"/>
          <a:ea typeface="Calibri Light"/>
          <a:cs typeface="Calibri Light"/>
          <a:sym typeface="Calibri Light"/>
        </a:defRPr>
      </a:lvl3pPr>
      <a:lvl4pPr marL="0" marR="0" indent="0" algn="l" defTabSz="1828800" rtl="0" latinLnBrk="0">
        <a:lnSpc>
          <a:spcPct val="85000"/>
        </a:lnSpc>
        <a:spcBef>
          <a:spcPts val="0"/>
        </a:spcBef>
        <a:spcAft>
          <a:spcPts val="0"/>
        </a:spcAft>
        <a:buClrTx/>
        <a:buSzTx/>
        <a:buFontTx/>
        <a:buNone/>
        <a:tabLst/>
        <a:defRPr sz="9600" b="0" i="0" u="none" strike="noStrike" cap="none" spc="-100" baseline="0">
          <a:ln>
            <a:noFill/>
          </a:ln>
          <a:solidFill>
            <a:srgbClr val="404040"/>
          </a:solidFill>
          <a:uFillTx/>
          <a:latin typeface="Calibri Light"/>
          <a:ea typeface="Calibri Light"/>
          <a:cs typeface="Calibri Light"/>
          <a:sym typeface="Calibri Light"/>
        </a:defRPr>
      </a:lvl4pPr>
      <a:lvl5pPr marL="0" marR="0" indent="0" algn="l" defTabSz="1828800" rtl="0" latinLnBrk="0">
        <a:lnSpc>
          <a:spcPct val="85000"/>
        </a:lnSpc>
        <a:spcBef>
          <a:spcPts val="0"/>
        </a:spcBef>
        <a:spcAft>
          <a:spcPts val="0"/>
        </a:spcAft>
        <a:buClrTx/>
        <a:buSzTx/>
        <a:buFontTx/>
        <a:buNone/>
        <a:tabLst/>
        <a:defRPr sz="9600" b="0" i="0" u="none" strike="noStrike" cap="none" spc="-100" baseline="0">
          <a:ln>
            <a:noFill/>
          </a:ln>
          <a:solidFill>
            <a:srgbClr val="404040"/>
          </a:solidFill>
          <a:uFillTx/>
          <a:latin typeface="Calibri Light"/>
          <a:ea typeface="Calibri Light"/>
          <a:cs typeface="Calibri Light"/>
          <a:sym typeface="Calibri Light"/>
        </a:defRPr>
      </a:lvl5pPr>
      <a:lvl6pPr marL="0" marR="0" indent="0" algn="l" defTabSz="1828800" rtl="0" latinLnBrk="0">
        <a:lnSpc>
          <a:spcPct val="85000"/>
        </a:lnSpc>
        <a:spcBef>
          <a:spcPts val="0"/>
        </a:spcBef>
        <a:spcAft>
          <a:spcPts val="0"/>
        </a:spcAft>
        <a:buClrTx/>
        <a:buSzTx/>
        <a:buFontTx/>
        <a:buNone/>
        <a:tabLst/>
        <a:defRPr sz="9600" b="0" i="0" u="none" strike="noStrike" cap="none" spc="-100" baseline="0">
          <a:ln>
            <a:noFill/>
          </a:ln>
          <a:solidFill>
            <a:srgbClr val="404040"/>
          </a:solidFill>
          <a:uFillTx/>
          <a:latin typeface="Calibri Light"/>
          <a:ea typeface="Calibri Light"/>
          <a:cs typeface="Calibri Light"/>
          <a:sym typeface="Calibri Light"/>
        </a:defRPr>
      </a:lvl6pPr>
      <a:lvl7pPr marL="0" marR="0" indent="0" algn="l" defTabSz="1828800" rtl="0" latinLnBrk="0">
        <a:lnSpc>
          <a:spcPct val="85000"/>
        </a:lnSpc>
        <a:spcBef>
          <a:spcPts val="0"/>
        </a:spcBef>
        <a:spcAft>
          <a:spcPts val="0"/>
        </a:spcAft>
        <a:buClrTx/>
        <a:buSzTx/>
        <a:buFontTx/>
        <a:buNone/>
        <a:tabLst/>
        <a:defRPr sz="9600" b="0" i="0" u="none" strike="noStrike" cap="none" spc="-100" baseline="0">
          <a:ln>
            <a:noFill/>
          </a:ln>
          <a:solidFill>
            <a:srgbClr val="404040"/>
          </a:solidFill>
          <a:uFillTx/>
          <a:latin typeface="Calibri Light"/>
          <a:ea typeface="Calibri Light"/>
          <a:cs typeface="Calibri Light"/>
          <a:sym typeface="Calibri Light"/>
        </a:defRPr>
      </a:lvl7pPr>
      <a:lvl8pPr marL="0" marR="0" indent="0" algn="l" defTabSz="1828800" rtl="0" latinLnBrk="0">
        <a:lnSpc>
          <a:spcPct val="85000"/>
        </a:lnSpc>
        <a:spcBef>
          <a:spcPts val="0"/>
        </a:spcBef>
        <a:spcAft>
          <a:spcPts val="0"/>
        </a:spcAft>
        <a:buClrTx/>
        <a:buSzTx/>
        <a:buFontTx/>
        <a:buNone/>
        <a:tabLst/>
        <a:defRPr sz="9600" b="0" i="0" u="none" strike="noStrike" cap="none" spc="-100" baseline="0">
          <a:ln>
            <a:noFill/>
          </a:ln>
          <a:solidFill>
            <a:srgbClr val="404040"/>
          </a:solidFill>
          <a:uFillTx/>
          <a:latin typeface="Calibri Light"/>
          <a:ea typeface="Calibri Light"/>
          <a:cs typeface="Calibri Light"/>
          <a:sym typeface="Calibri Light"/>
        </a:defRPr>
      </a:lvl8pPr>
      <a:lvl9pPr marL="0" marR="0" indent="0" algn="l" defTabSz="1828800" rtl="0" latinLnBrk="0">
        <a:lnSpc>
          <a:spcPct val="85000"/>
        </a:lnSpc>
        <a:spcBef>
          <a:spcPts val="0"/>
        </a:spcBef>
        <a:spcAft>
          <a:spcPts val="0"/>
        </a:spcAft>
        <a:buClrTx/>
        <a:buSzTx/>
        <a:buFontTx/>
        <a:buNone/>
        <a:tabLst/>
        <a:defRPr sz="9600" b="0" i="0" u="none" strike="noStrike" cap="none" spc="-100" baseline="0">
          <a:ln>
            <a:noFill/>
          </a:ln>
          <a:solidFill>
            <a:srgbClr val="404040"/>
          </a:solidFill>
          <a:uFillTx/>
          <a:latin typeface="Calibri Light"/>
          <a:ea typeface="Calibri Light"/>
          <a:cs typeface="Calibri Light"/>
          <a:sym typeface="Calibri Light"/>
        </a:defRPr>
      </a:lvl9pPr>
    </p:titleStyle>
    <p:bodyStyle>
      <a:lvl1pPr marL="182879" marR="0" indent="-182879" algn="l" defTabSz="1828800" rtl="0" latinLnBrk="0">
        <a:lnSpc>
          <a:spcPct val="90000"/>
        </a:lnSpc>
        <a:spcBef>
          <a:spcPts val="2400"/>
        </a:spcBef>
        <a:spcAft>
          <a:spcPts val="0"/>
        </a:spcAft>
        <a:buClrTx/>
        <a:buSzPct val="100000"/>
        <a:buFont typeface="Trebuchet MS"/>
        <a:buChar char=" "/>
        <a:tabLst/>
        <a:defRPr sz="4000" b="0" i="0" u="none" strike="noStrike" cap="none" spc="0" baseline="0">
          <a:ln>
            <a:noFill/>
          </a:ln>
          <a:solidFill>
            <a:srgbClr val="404040"/>
          </a:solidFill>
          <a:uFillTx/>
          <a:latin typeface="Calibri"/>
          <a:ea typeface="Calibri"/>
          <a:cs typeface="Calibri"/>
          <a:sym typeface="Calibri"/>
        </a:defRPr>
      </a:lvl1pPr>
      <a:lvl2pPr marL="607567" marR="0" indent="-406399" algn="l" defTabSz="1828800" rtl="0" latinLnBrk="0">
        <a:lnSpc>
          <a:spcPct val="90000"/>
        </a:lnSpc>
        <a:spcBef>
          <a:spcPts val="2400"/>
        </a:spcBef>
        <a:spcAft>
          <a:spcPts val="0"/>
        </a:spcAft>
        <a:buClrTx/>
        <a:buSzPct val="100000"/>
        <a:buFont typeface="Trebuchet MS"/>
        <a:buChar char="◦"/>
        <a:tabLst/>
        <a:defRPr sz="4000" b="0" i="0" u="none" strike="noStrike" cap="none" spc="0" baseline="0">
          <a:ln>
            <a:noFill/>
          </a:ln>
          <a:solidFill>
            <a:srgbClr val="404040"/>
          </a:solidFill>
          <a:uFillTx/>
          <a:latin typeface="Calibri"/>
          <a:ea typeface="Calibri"/>
          <a:cs typeface="Calibri"/>
          <a:sym typeface="Calibri"/>
        </a:defRPr>
      </a:lvl2pPr>
      <a:lvl3pPr marL="906562" marR="0" indent="-522514" algn="l" defTabSz="1828800" rtl="0" latinLnBrk="0">
        <a:lnSpc>
          <a:spcPct val="90000"/>
        </a:lnSpc>
        <a:spcBef>
          <a:spcPts val="2400"/>
        </a:spcBef>
        <a:spcAft>
          <a:spcPts val="0"/>
        </a:spcAft>
        <a:buClrTx/>
        <a:buSzPct val="100000"/>
        <a:buFont typeface="Trebuchet MS"/>
        <a:buChar char="◦"/>
        <a:tabLst/>
        <a:defRPr sz="4000" b="0" i="0" u="none" strike="noStrike" cap="none" spc="0" baseline="0">
          <a:ln>
            <a:noFill/>
          </a:ln>
          <a:solidFill>
            <a:srgbClr val="404040"/>
          </a:solidFill>
          <a:uFillTx/>
          <a:latin typeface="Calibri"/>
          <a:ea typeface="Calibri"/>
          <a:cs typeface="Calibri"/>
          <a:sym typeface="Calibri"/>
        </a:defRPr>
      </a:lvl3pPr>
      <a:lvl4pPr marL="1089442" marR="0" indent="-522514" algn="l" defTabSz="1828800" rtl="0" latinLnBrk="0">
        <a:lnSpc>
          <a:spcPct val="90000"/>
        </a:lnSpc>
        <a:spcBef>
          <a:spcPts val="2400"/>
        </a:spcBef>
        <a:spcAft>
          <a:spcPts val="0"/>
        </a:spcAft>
        <a:buClrTx/>
        <a:buSzPct val="100000"/>
        <a:buFont typeface="Trebuchet MS"/>
        <a:buChar char="◦"/>
        <a:tabLst/>
        <a:defRPr sz="4000" b="0" i="0" u="none" strike="noStrike" cap="none" spc="0" baseline="0">
          <a:ln>
            <a:noFill/>
          </a:ln>
          <a:solidFill>
            <a:srgbClr val="404040"/>
          </a:solidFill>
          <a:uFillTx/>
          <a:latin typeface="Calibri"/>
          <a:ea typeface="Calibri"/>
          <a:cs typeface="Calibri"/>
          <a:sym typeface="Calibri"/>
        </a:defRPr>
      </a:lvl4pPr>
      <a:lvl5pPr marL="1272322" marR="0" indent="-522514" algn="l" defTabSz="1828800" rtl="0" latinLnBrk="0">
        <a:lnSpc>
          <a:spcPct val="90000"/>
        </a:lnSpc>
        <a:spcBef>
          <a:spcPts val="2400"/>
        </a:spcBef>
        <a:spcAft>
          <a:spcPts val="0"/>
        </a:spcAft>
        <a:buClrTx/>
        <a:buSzPct val="100000"/>
        <a:buFont typeface="Trebuchet MS"/>
        <a:buChar char="◦"/>
        <a:tabLst/>
        <a:defRPr sz="4000" b="0" i="0" u="none" strike="noStrike" cap="none" spc="0" baseline="0">
          <a:ln>
            <a:noFill/>
          </a:ln>
          <a:solidFill>
            <a:srgbClr val="404040"/>
          </a:solidFill>
          <a:uFillTx/>
          <a:latin typeface="Calibri"/>
          <a:ea typeface="Calibri"/>
          <a:cs typeface="Calibri"/>
          <a:sym typeface="Calibri"/>
        </a:defRPr>
      </a:lvl5pPr>
      <a:lvl6pPr marL="1524542" marR="0" indent="-653142" algn="l" defTabSz="1828800" rtl="0" latinLnBrk="0">
        <a:lnSpc>
          <a:spcPct val="90000"/>
        </a:lnSpc>
        <a:spcBef>
          <a:spcPts val="2400"/>
        </a:spcBef>
        <a:spcAft>
          <a:spcPts val="0"/>
        </a:spcAft>
        <a:buClrTx/>
        <a:buSzPct val="100000"/>
        <a:buFont typeface="Trebuchet MS"/>
        <a:buChar char="◦"/>
        <a:tabLst/>
        <a:defRPr sz="4000" b="0" i="0" u="none" strike="noStrike" cap="none" spc="0" baseline="0">
          <a:ln>
            <a:noFill/>
          </a:ln>
          <a:solidFill>
            <a:srgbClr val="404040"/>
          </a:solidFill>
          <a:uFillTx/>
          <a:latin typeface="Calibri"/>
          <a:ea typeface="Calibri"/>
          <a:cs typeface="Calibri"/>
          <a:sym typeface="Calibri"/>
        </a:defRPr>
      </a:lvl6pPr>
      <a:lvl7pPr marL="1724542" marR="0" indent="-653142" algn="l" defTabSz="1828800" rtl="0" latinLnBrk="0">
        <a:lnSpc>
          <a:spcPct val="90000"/>
        </a:lnSpc>
        <a:spcBef>
          <a:spcPts val="2400"/>
        </a:spcBef>
        <a:spcAft>
          <a:spcPts val="0"/>
        </a:spcAft>
        <a:buClrTx/>
        <a:buSzPct val="100000"/>
        <a:buFont typeface="Trebuchet MS"/>
        <a:buChar char="◦"/>
        <a:tabLst/>
        <a:defRPr sz="4000" b="0" i="0" u="none" strike="noStrike" cap="none" spc="0" baseline="0">
          <a:ln>
            <a:noFill/>
          </a:ln>
          <a:solidFill>
            <a:srgbClr val="404040"/>
          </a:solidFill>
          <a:uFillTx/>
          <a:latin typeface="Calibri"/>
          <a:ea typeface="Calibri"/>
          <a:cs typeface="Calibri"/>
          <a:sym typeface="Calibri"/>
        </a:defRPr>
      </a:lvl7pPr>
      <a:lvl8pPr marL="1924542" marR="0" indent="-653142" algn="l" defTabSz="1828800" rtl="0" latinLnBrk="0">
        <a:lnSpc>
          <a:spcPct val="90000"/>
        </a:lnSpc>
        <a:spcBef>
          <a:spcPts val="2400"/>
        </a:spcBef>
        <a:spcAft>
          <a:spcPts val="0"/>
        </a:spcAft>
        <a:buClrTx/>
        <a:buSzPct val="100000"/>
        <a:buFont typeface="Trebuchet MS"/>
        <a:buChar char="◦"/>
        <a:tabLst/>
        <a:defRPr sz="4000" b="0" i="0" u="none" strike="noStrike" cap="none" spc="0" baseline="0">
          <a:ln>
            <a:noFill/>
          </a:ln>
          <a:solidFill>
            <a:srgbClr val="404040"/>
          </a:solidFill>
          <a:uFillTx/>
          <a:latin typeface="Calibri"/>
          <a:ea typeface="Calibri"/>
          <a:cs typeface="Calibri"/>
          <a:sym typeface="Calibri"/>
        </a:defRPr>
      </a:lvl8pPr>
      <a:lvl9pPr marL="2124542" marR="0" indent="-653142" algn="l" defTabSz="1828800" rtl="0" latinLnBrk="0">
        <a:lnSpc>
          <a:spcPct val="90000"/>
        </a:lnSpc>
        <a:spcBef>
          <a:spcPts val="2400"/>
        </a:spcBef>
        <a:spcAft>
          <a:spcPts val="0"/>
        </a:spcAft>
        <a:buClrTx/>
        <a:buSzPct val="100000"/>
        <a:buFont typeface="Trebuchet MS"/>
        <a:buChar char="◦"/>
        <a:tabLst/>
        <a:defRPr sz="4000" b="0" i="0" u="none" strike="noStrike" cap="none" spc="0" baseline="0">
          <a:ln>
            <a:noFill/>
          </a:ln>
          <a:solidFill>
            <a:srgbClr val="40404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35.png"/><Relationship Id="rId2" Type="http://schemas.openxmlformats.org/officeDocument/2006/relationships/notesSlide" Target="../notesSlides/notesSlide8.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33.png"/><Relationship Id="rId10" Type="http://schemas.openxmlformats.org/officeDocument/2006/relationships/image" Target="../media/image12.png"/><Relationship Id="rId19"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KATE: K-Competitive Autoencoder for Text"/>
          <p:cNvSpPr txBox="1"/>
          <p:nvPr/>
        </p:nvSpPr>
        <p:spPr>
          <a:xfrm>
            <a:off x="1002116" y="3320749"/>
            <a:ext cx="22694160" cy="150810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8600" b="1">
                <a:solidFill>
                  <a:srgbClr val="262626"/>
                </a:solidFill>
                <a:latin typeface="Calibri Light"/>
                <a:ea typeface="Calibri Light"/>
                <a:cs typeface="Calibri Light"/>
                <a:sym typeface="Calibri Light"/>
              </a:defRPr>
            </a:pPr>
            <a:r>
              <a:rPr dirty="0">
                <a:latin typeface="Helvetica" pitchFamily="2" charset="0"/>
              </a:rPr>
              <a:t>KATE: K-Competitive Autoencoder for Text</a:t>
            </a:r>
            <a:r>
              <a:rPr dirty="0">
                <a:solidFill>
                  <a:srgbClr val="000000"/>
                </a:solidFill>
                <a:latin typeface="Helvetica" pitchFamily="2" charset="0"/>
              </a:rPr>
              <a:t>​</a:t>
            </a:r>
          </a:p>
        </p:txBody>
      </p:sp>
      <p:sp>
        <p:nvSpPr>
          <p:cNvPr id="130" name="Yu Chen, Mohammed J. Zaki"/>
          <p:cNvSpPr txBox="1"/>
          <p:nvPr/>
        </p:nvSpPr>
        <p:spPr>
          <a:xfrm>
            <a:off x="7446018" y="6283459"/>
            <a:ext cx="8187565" cy="80500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a:defRPr sz="4000">
                <a:latin typeface="宋体"/>
                <a:ea typeface="宋体"/>
                <a:cs typeface="宋体"/>
                <a:sym typeface="宋体"/>
              </a:defRPr>
            </a:pPr>
            <a:r>
              <a:rPr u="sng" dirty="0">
                <a:latin typeface="Helvetica" pitchFamily="2" charset="0"/>
                <a:cs typeface="Calibri" panose="020F0502020204030204" pitchFamily="34" charset="0"/>
              </a:rPr>
              <a:t>Yu Chen</a:t>
            </a:r>
            <a:r>
              <a:rPr dirty="0">
                <a:latin typeface="Helvetica" pitchFamily="2" charset="0"/>
                <a:cs typeface="Calibri" panose="020F0502020204030204" pitchFamily="34" charset="0"/>
              </a:rPr>
              <a:t>, Mohammed J. </a:t>
            </a:r>
            <a:r>
              <a:rPr dirty="0" err="1">
                <a:latin typeface="Helvetica" pitchFamily="2" charset="0"/>
                <a:cs typeface="Calibri" panose="020F0502020204030204" pitchFamily="34" charset="0"/>
              </a:rPr>
              <a:t>Zaki</a:t>
            </a:r>
            <a:endParaRPr dirty="0">
              <a:latin typeface="Helvetica" pitchFamily="2" charset="0"/>
              <a:cs typeface="Calibri" panose="020F0502020204030204" pitchFamily="34" charset="0"/>
            </a:endParaRPr>
          </a:p>
        </p:txBody>
      </p:sp>
      <p:sp>
        <p:nvSpPr>
          <p:cNvPr id="131" name="Rensselaer Polytechnic Institute"/>
          <p:cNvSpPr txBox="1"/>
          <p:nvPr/>
        </p:nvSpPr>
        <p:spPr>
          <a:xfrm>
            <a:off x="6306422" y="7643386"/>
            <a:ext cx="10466757"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a:defRPr sz="4800">
                <a:latin typeface="宋体"/>
                <a:ea typeface="宋体"/>
                <a:cs typeface="宋体"/>
                <a:sym typeface="宋体"/>
              </a:defRPr>
            </a:lvl1pPr>
          </a:lstStyle>
          <a:p>
            <a:r>
              <a:rPr dirty="0">
                <a:latin typeface="Helvetica" pitchFamily="2" charset="0"/>
                <a:cs typeface="Calibri" panose="020F0502020204030204" pitchFamily="34" charset="0"/>
              </a:rPr>
              <a:t>Rensselaer Polytechnic Institute</a:t>
            </a:r>
          </a:p>
        </p:txBody>
      </p:sp>
      <p:pic>
        <p:nvPicPr>
          <p:cNvPr id="132" name="kdd2017_Logo_black_h100.png" descr="kdd2017_Logo_black_h100.png"/>
          <p:cNvPicPr>
            <a:picLocks noChangeAspect="1"/>
          </p:cNvPicPr>
          <p:nvPr/>
        </p:nvPicPr>
        <p:blipFill>
          <a:blip r:embed="rId3"/>
          <a:stretch>
            <a:fillRect/>
          </a:stretch>
        </p:blipFill>
        <p:spPr>
          <a:xfrm>
            <a:off x="131913" y="153501"/>
            <a:ext cx="3086101" cy="1270001"/>
          </a:xfrm>
          <a:prstGeom prst="rect">
            <a:avLst/>
          </a:prstGeom>
          <a:ln w="12700">
            <a:miter lim="400000"/>
          </a:ln>
        </p:spPr>
      </p:pic>
      <p:pic>
        <p:nvPicPr>
          <p:cNvPr id="133" name="Image" descr="Image"/>
          <p:cNvPicPr>
            <a:picLocks noChangeAspect="1"/>
          </p:cNvPicPr>
          <p:nvPr/>
        </p:nvPicPr>
        <p:blipFill>
          <a:blip r:embed="rId4"/>
          <a:stretch>
            <a:fillRect/>
          </a:stretch>
        </p:blipFill>
        <p:spPr>
          <a:xfrm>
            <a:off x="16577733" y="11214166"/>
            <a:ext cx="7418032" cy="1419859"/>
          </a:xfrm>
          <a:prstGeom prst="rect">
            <a:avLst/>
          </a:prstGeom>
          <a:ln w="12700">
            <a:miter lim="400000"/>
          </a:ln>
        </p:spPr>
      </p:pic>
      <p:sp>
        <p:nvSpPr>
          <p:cNvPr id="134" name="Aug, 15, 2017"/>
          <p:cNvSpPr txBox="1"/>
          <p:nvPr/>
        </p:nvSpPr>
        <p:spPr>
          <a:xfrm>
            <a:off x="701244" y="11924749"/>
            <a:ext cx="2621230" cy="67710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3200">
                <a:latin typeface="+mj-lt"/>
                <a:ea typeface="+mj-ea"/>
                <a:cs typeface="+mj-cs"/>
                <a:sym typeface="Helvetica"/>
              </a:defRPr>
            </a:lvl1pPr>
          </a:lstStyle>
          <a:p>
            <a:r>
              <a:rPr dirty="0">
                <a:latin typeface="Helvetica" pitchFamily="2" charset="0"/>
                <a:cs typeface="Calibri" panose="020F0502020204030204" pitchFamily="34" charset="0"/>
              </a:rPr>
              <a:t>Aug</a:t>
            </a:r>
            <a:r>
              <a:rPr lang="en-US" dirty="0">
                <a:latin typeface="Helvetica" pitchFamily="2" charset="0"/>
                <a:cs typeface="Calibri" panose="020F0502020204030204" pitchFamily="34" charset="0"/>
              </a:rPr>
              <a:t> </a:t>
            </a:r>
            <a:r>
              <a:rPr dirty="0">
                <a:latin typeface="Helvetica" pitchFamily="2" charset="0"/>
                <a:cs typeface="Calibri" panose="020F0502020204030204" pitchFamily="34" charset="0"/>
              </a:rPr>
              <a:t>15, 2017</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Visualization of the normalized topic-word weight matrices of KATE &amp; LDA."/>
          <p:cNvSpPr txBox="1"/>
          <p:nvPr/>
        </p:nvSpPr>
        <p:spPr>
          <a:xfrm>
            <a:off x="4040706" y="11266558"/>
            <a:ext cx="16539412" cy="7670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nSpc>
                <a:spcPts val="7300"/>
              </a:lnSpc>
              <a:spcBef>
                <a:spcPts val="2400"/>
              </a:spcBef>
              <a:defRPr sz="3800">
                <a:latin typeface="+mj-lt"/>
                <a:ea typeface="+mj-ea"/>
                <a:cs typeface="+mj-cs"/>
                <a:sym typeface="Helvetica"/>
              </a:defRPr>
            </a:lvl1pPr>
          </a:lstStyle>
          <a:p>
            <a:r>
              <a:rPr dirty="0"/>
              <a:t>Visualization of the normalized topic-word weight matrices of KATE &amp; LDA.</a:t>
            </a:r>
          </a:p>
        </p:txBody>
      </p:sp>
      <p:sp>
        <p:nvSpPr>
          <p:cNvPr id="577" name="KATE: Learning Distinctive Patterns"/>
          <p:cNvSpPr txBox="1"/>
          <p:nvPr/>
        </p:nvSpPr>
        <p:spPr>
          <a:xfrm>
            <a:off x="8212249" y="561473"/>
            <a:ext cx="10727902"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KATE: Learning Distinctive Patterns</a:t>
            </a:r>
          </a:p>
        </p:txBody>
      </p:sp>
      <p:sp>
        <p:nvSpPr>
          <p:cNvPr id="578" name="vocabulary"/>
          <p:cNvSpPr txBox="1"/>
          <p:nvPr/>
        </p:nvSpPr>
        <p:spPr>
          <a:xfrm>
            <a:off x="5831154" y="9500605"/>
            <a:ext cx="2834966" cy="9079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lvl1pPr>
              <a:defRPr b="1">
                <a:latin typeface="Times"/>
                <a:ea typeface="Times"/>
                <a:cs typeface="Times"/>
                <a:sym typeface="Times"/>
              </a:defRPr>
            </a:lvl1pPr>
          </a:lstStyle>
          <a:p>
            <a:r>
              <a:rPr dirty="0">
                <a:latin typeface="Helvetica" pitchFamily="2" charset="0"/>
              </a:rPr>
              <a:t>vocabulary</a:t>
            </a:r>
          </a:p>
        </p:txBody>
      </p:sp>
      <p:sp>
        <p:nvSpPr>
          <p:cNvPr id="579" name="vocabulary"/>
          <p:cNvSpPr txBox="1"/>
          <p:nvPr/>
        </p:nvSpPr>
        <p:spPr>
          <a:xfrm>
            <a:off x="15237621" y="9500605"/>
            <a:ext cx="2723591" cy="9144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lvl1pPr>
              <a:defRPr b="1">
                <a:latin typeface="Times"/>
                <a:ea typeface="Times"/>
                <a:cs typeface="Times"/>
                <a:sym typeface="Times"/>
              </a:defRPr>
            </a:lvl1pPr>
          </a:lstStyle>
          <a:p>
            <a:r>
              <a:rPr dirty="0">
                <a:latin typeface="Helvetica" pitchFamily="2" charset="0"/>
              </a:rPr>
              <a:t>vocabulary</a:t>
            </a:r>
          </a:p>
        </p:txBody>
      </p:sp>
      <p:grpSp>
        <p:nvGrpSpPr>
          <p:cNvPr id="602" name="Group"/>
          <p:cNvGrpSpPr/>
          <p:nvPr/>
        </p:nvGrpSpPr>
        <p:grpSpPr>
          <a:xfrm>
            <a:off x="2345471" y="2992031"/>
            <a:ext cx="19525466" cy="8271555"/>
            <a:chOff x="-454617" y="-35225"/>
            <a:chExt cx="19525465" cy="8271554"/>
          </a:xfrm>
        </p:grpSpPr>
        <p:grpSp>
          <p:nvGrpSpPr>
            <p:cNvPr id="599" name="Group"/>
            <p:cNvGrpSpPr/>
            <p:nvPr/>
          </p:nvGrpSpPr>
          <p:grpSpPr>
            <a:xfrm>
              <a:off x="654597" y="-35225"/>
              <a:ext cx="18416251" cy="8271554"/>
              <a:chOff x="0" y="-35224"/>
              <a:chExt cx="18416249" cy="8271553"/>
            </a:xfrm>
          </p:grpSpPr>
          <p:grpSp>
            <p:nvGrpSpPr>
              <p:cNvPr id="588" name="Group"/>
              <p:cNvGrpSpPr/>
              <p:nvPr/>
            </p:nvGrpSpPr>
            <p:grpSpPr>
              <a:xfrm>
                <a:off x="0" y="-35224"/>
                <a:ext cx="9053615" cy="8271553"/>
                <a:chOff x="0" y="-35223"/>
                <a:chExt cx="9053614" cy="8271552"/>
              </a:xfrm>
            </p:grpSpPr>
            <p:sp>
              <p:nvSpPr>
                <p:cNvPr id="580" name="KATE"/>
                <p:cNvSpPr txBox="1"/>
                <p:nvPr/>
              </p:nvSpPr>
              <p:spPr>
                <a:xfrm>
                  <a:off x="2951050" y="7230181"/>
                  <a:ext cx="2033995" cy="100614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3800"/>
                  </a:lvl1pPr>
                </a:lstStyle>
                <a:p>
                  <a:r>
                    <a:rPr dirty="0">
                      <a:latin typeface="Helvetica" pitchFamily="2" charset="0"/>
                    </a:rPr>
                    <a:t>KATE</a:t>
                  </a:r>
                </a:p>
              </p:txBody>
            </p:sp>
            <p:pic>
              <p:nvPicPr>
                <p:cNvPr id="581" name="kate_bin5_norm.png" descr="kate_bin5_norm.png"/>
                <p:cNvPicPr>
                  <a:picLocks noChangeAspect="1"/>
                </p:cNvPicPr>
                <p:nvPr/>
              </p:nvPicPr>
              <p:blipFill>
                <a:blip r:embed="rId3"/>
                <a:stretch>
                  <a:fillRect/>
                </a:stretch>
              </p:blipFill>
              <p:spPr>
                <a:xfrm>
                  <a:off x="0" y="562178"/>
                  <a:ext cx="7688993" cy="6022044"/>
                </a:xfrm>
                <a:prstGeom prst="rect">
                  <a:avLst/>
                </a:prstGeom>
                <a:ln w="12700" cap="flat">
                  <a:noFill/>
                  <a:miter lim="400000"/>
                </a:ln>
                <a:effectLst/>
              </p:spPr>
            </p:pic>
            <p:sp>
              <p:nvSpPr>
                <p:cNvPr id="582" name="“year” dominates 2 topics"/>
                <p:cNvSpPr txBox="1"/>
                <p:nvPr/>
              </p:nvSpPr>
              <p:spPr>
                <a:xfrm>
                  <a:off x="3491809" y="-35223"/>
                  <a:ext cx="5561805" cy="71099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400" b="1">
                      <a:solidFill>
                        <a:srgbClr val="C149F5"/>
                      </a:solidFill>
                      <a:latin typeface="Times"/>
                      <a:ea typeface="Times"/>
                      <a:cs typeface="Times"/>
                      <a:sym typeface="Times"/>
                    </a:defRPr>
                  </a:pPr>
                  <a:r>
                    <a:rPr dirty="0">
                      <a:latin typeface="Helvetica" pitchFamily="2" charset="0"/>
                    </a:rPr>
                    <a:t>“year” </a:t>
                  </a:r>
                  <a:r>
                    <a:rPr dirty="0">
                      <a:solidFill>
                        <a:srgbClr val="000000"/>
                      </a:solidFill>
                      <a:latin typeface="Helvetica" pitchFamily="2" charset="0"/>
                    </a:rPr>
                    <a:t>dominates </a:t>
                  </a:r>
                  <a:r>
                    <a:rPr dirty="0">
                      <a:latin typeface="Helvetica" pitchFamily="2" charset="0"/>
                    </a:rPr>
                    <a:t>2</a:t>
                  </a:r>
                  <a:r>
                    <a:rPr dirty="0">
                      <a:solidFill>
                        <a:srgbClr val="000000"/>
                      </a:solidFill>
                      <a:latin typeface="Helvetica" pitchFamily="2" charset="0"/>
                    </a:rPr>
                    <a:t> topics</a:t>
                  </a:r>
                </a:p>
              </p:txBody>
            </p:sp>
            <p:sp>
              <p:nvSpPr>
                <p:cNvPr id="583" name="Line"/>
                <p:cNvSpPr/>
                <p:nvPr/>
              </p:nvSpPr>
              <p:spPr>
                <a:xfrm flipV="1">
                  <a:off x="2514598" y="498751"/>
                  <a:ext cx="1" cy="5715663"/>
                </a:xfrm>
                <a:prstGeom prst="line">
                  <a:avLst/>
                </a:prstGeom>
                <a:noFill/>
                <a:ln w="12700" cap="flat">
                  <a:solidFill>
                    <a:srgbClr val="FEFFF4">
                      <a:alpha val="81392"/>
                    </a:srgbClr>
                  </a:solidFill>
                  <a:custDash>
                    <a:ds d="100000" sp="200000"/>
                  </a:custDash>
                  <a:round/>
                </a:ln>
                <a:effectLst/>
              </p:spPr>
              <p:txBody>
                <a:bodyPr wrap="square" lIns="91439" tIns="91439" rIns="91439" bIns="91439" numCol="1" anchor="t">
                  <a:noAutofit/>
                </a:bodyPr>
                <a:lstStyle/>
                <a:p>
                  <a:endParaRPr/>
                </a:p>
              </p:txBody>
            </p:sp>
            <p:sp>
              <p:nvSpPr>
                <p:cNvPr id="584" name="Oval"/>
                <p:cNvSpPr/>
                <p:nvPr/>
              </p:nvSpPr>
              <p:spPr>
                <a:xfrm rot="5407603">
                  <a:off x="2271196" y="1204932"/>
                  <a:ext cx="464369" cy="360469"/>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585" name="Oval"/>
                <p:cNvSpPr/>
                <p:nvPr/>
              </p:nvSpPr>
              <p:spPr>
                <a:xfrm rot="5407603">
                  <a:off x="2271196" y="2028288"/>
                  <a:ext cx="464369" cy="360469"/>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pic>
              <p:nvPicPr>
                <p:cNvPr id="586" name="Line" descr="Line"/>
                <p:cNvPicPr>
                  <a:picLocks/>
                </p:cNvPicPr>
                <p:nvPr/>
              </p:nvPicPr>
              <p:blipFill>
                <a:blip r:embed="rId4"/>
                <a:stretch>
                  <a:fillRect/>
                </a:stretch>
              </p:blipFill>
              <p:spPr>
                <a:xfrm rot="9600102">
                  <a:off x="2430052" y="380419"/>
                  <a:ext cx="1145298" cy="212228"/>
                </a:xfrm>
                <a:prstGeom prst="rect">
                  <a:avLst/>
                </a:prstGeom>
                <a:effectLst/>
              </p:spPr>
            </p:pic>
          </p:grpSp>
          <p:grpSp>
            <p:nvGrpSpPr>
              <p:cNvPr id="598" name="Group"/>
              <p:cNvGrpSpPr/>
              <p:nvPr/>
            </p:nvGrpSpPr>
            <p:grpSpPr>
              <a:xfrm>
                <a:off x="9414933" y="0"/>
                <a:ext cx="9001316" cy="8008873"/>
                <a:chOff x="0" y="25386"/>
                <a:chExt cx="9001315" cy="8008872"/>
              </a:xfrm>
            </p:grpSpPr>
            <p:sp>
              <p:nvSpPr>
                <p:cNvPr id="589" name="LDA"/>
                <p:cNvSpPr txBox="1"/>
                <p:nvPr/>
              </p:nvSpPr>
              <p:spPr>
                <a:xfrm>
                  <a:off x="2983488" y="7230402"/>
                  <a:ext cx="1616194" cy="80385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3800"/>
                  </a:lvl1pPr>
                </a:lstStyle>
                <a:p>
                  <a:r>
                    <a:rPr dirty="0">
                      <a:latin typeface="Helvetica" pitchFamily="2" charset="0"/>
                    </a:rPr>
                    <a:t>LDA</a:t>
                  </a:r>
                </a:p>
              </p:txBody>
            </p:sp>
            <p:pic>
              <p:nvPicPr>
                <p:cNvPr id="590" name="lda_bin5_norm.png" descr="lda_bin5_norm.png"/>
                <p:cNvPicPr>
                  <a:picLocks noChangeAspect="1"/>
                </p:cNvPicPr>
                <p:nvPr/>
              </p:nvPicPr>
              <p:blipFill>
                <a:blip r:embed="rId5"/>
                <a:srcRect/>
                <a:stretch>
                  <a:fillRect/>
                </a:stretch>
              </p:blipFill>
              <p:spPr>
                <a:xfrm>
                  <a:off x="0" y="619727"/>
                  <a:ext cx="7517942" cy="6008376"/>
                </a:xfrm>
                <a:prstGeom prst="rect">
                  <a:avLst/>
                </a:prstGeom>
                <a:ln w="12700" cap="flat">
                  <a:noFill/>
                  <a:miter lim="400000"/>
                </a:ln>
                <a:effectLst/>
              </p:spPr>
            </p:pic>
            <p:sp>
              <p:nvSpPr>
                <p:cNvPr id="591" name="“year” dominates 3 topics"/>
                <p:cNvSpPr txBox="1"/>
                <p:nvPr/>
              </p:nvSpPr>
              <p:spPr>
                <a:xfrm>
                  <a:off x="3439517" y="25386"/>
                  <a:ext cx="5561798" cy="93572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400" b="1">
                      <a:solidFill>
                        <a:srgbClr val="C149F5"/>
                      </a:solidFill>
                      <a:latin typeface="Times"/>
                      <a:ea typeface="Times"/>
                      <a:cs typeface="Times"/>
                      <a:sym typeface="Times"/>
                    </a:defRPr>
                  </a:pPr>
                  <a:r>
                    <a:rPr dirty="0">
                      <a:latin typeface="Helvetica" pitchFamily="2" charset="0"/>
                    </a:rPr>
                    <a:t>“year” </a:t>
                  </a:r>
                  <a:r>
                    <a:rPr dirty="0">
                      <a:solidFill>
                        <a:srgbClr val="000000"/>
                      </a:solidFill>
                      <a:latin typeface="Helvetica" pitchFamily="2" charset="0"/>
                    </a:rPr>
                    <a:t>dominates </a:t>
                  </a:r>
                  <a:r>
                    <a:rPr dirty="0">
                      <a:latin typeface="Helvetica" pitchFamily="2" charset="0"/>
                    </a:rPr>
                    <a:t>3</a:t>
                  </a:r>
                  <a:r>
                    <a:rPr dirty="0">
                      <a:solidFill>
                        <a:srgbClr val="000000"/>
                      </a:solidFill>
                      <a:latin typeface="Helvetica" pitchFamily="2" charset="0"/>
                    </a:rPr>
                    <a:t> topics</a:t>
                  </a:r>
                </a:p>
              </p:txBody>
            </p:sp>
            <p:sp>
              <p:nvSpPr>
                <p:cNvPr id="592" name="Line"/>
                <p:cNvSpPr/>
                <p:nvPr/>
              </p:nvSpPr>
              <p:spPr>
                <a:xfrm flipV="1">
                  <a:off x="2493504" y="590289"/>
                  <a:ext cx="1" cy="5714050"/>
                </a:xfrm>
                <a:prstGeom prst="line">
                  <a:avLst/>
                </a:prstGeom>
                <a:noFill/>
                <a:ln w="12700" cap="flat">
                  <a:solidFill>
                    <a:srgbClr val="FEFFF4">
                      <a:alpha val="81392"/>
                    </a:srgbClr>
                  </a:solidFill>
                  <a:custDash>
                    <a:ds d="100000" sp="200000"/>
                  </a:custDash>
                  <a:round/>
                </a:ln>
                <a:effectLst/>
              </p:spPr>
              <p:txBody>
                <a:bodyPr wrap="square" lIns="91439" tIns="91439" rIns="91439" bIns="91439" numCol="1" anchor="t">
                  <a:noAutofit/>
                </a:bodyPr>
                <a:lstStyle/>
                <a:p>
                  <a:endParaRPr/>
                </a:p>
              </p:txBody>
            </p:sp>
            <p:sp>
              <p:nvSpPr>
                <p:cNvPr id="593" name="Oval"/>
                <p:cNvSpPr/>
                <p:nvPr/>
              </p:nvSpPr>
              <p:spPr>
                <a:xfrm rot="5407603">
                  <a:off x="2239815" y="3450308"/>
                  <a:ext cx="457754" cy="362403"/>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594" name="Oval"/>
                <p:cNvSpPr/>
                <p:nvPr/>
              </p:nvSpPr>
              <p:spPr>
                <a:xfrm rot="5407603">
                  <a:off x="2264626" y="5661107"/>
                  <a:ext cx="457754" cy="362404"/>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595" name="Oval"/>
                <p:cNvSpPr/>
                <p:nvPr/>
              </p:nvSpPr>
              <p:spPr>
                <a:xfrm rot="5407603">
                  <a:off x="2244941" y="715527"/>
                  <a:ext cx="457754" cy="362403"/>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pic>
              <p:nvPicPr>
                <p:cNvPr id="596" name="Line" descr="Line"/>
                <p:cNvPicPr>
                  <a:picLocks/>
                </p:cNvPicPr>
                <p:nvPr/>
              </p:nvPicPr>
              <p:blipFill>
                <a:blip r:embed="rId6"/>
                <a:stretch>
                  <a:fillRect/>
                </a:stretch>
              </p:blipFill>
              <p:spPr>
                <a:xfrm rot="9606344">
                  <a:off x="2403337" y="382520"/>
                  <a:ext cx="1128697" cy="212228"/>
                </a:xfrm>
                <a:prstGeom prst="rect">
                  <a:avLst/>
                </a:prstGeom>
                <a:effectLst/>
              </p:spPr>
            </p:pic>
          </p:grpSp>
        </p:grpSp>
        <p:sp>
          <p:nvSpPr>
            <p:cNvPr id="600" name="topics"/>
            <p:cNvSpPr txBox="1"/>
            <p:nvPr/>
          </p:nvSpPr>
          <p:spPr>
            <a:xfrm>
              <a:off x="-454617" y="2510948"/>
              <a:ext cx="1532662" cy="78923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b="1">
                  <a:latin typeface="Times"/>
                  <a:ea typeface="Times"/>
                  <a:cs typeface="Times"/>
                  <a:sym typeface="Times"/>
                </a:defRPr>
              </a:lvl1pPr>
            </a:lstStyle>
            <a:p>
              <a:r>
                <a:rPr dirty="0">
                  <a:latin typeface="Helvetica" pitchFamily="2" charset="0"/>
                </a:rPr>
                <a:t>topics</a:t>
              </a:r>
            </a:p>
          </p:txBody>
        </p:sp>
        <p:sp>
          <p:nvSpPr>
            <p:cNvPr id="601" name="topics"/>
            <p:cNvSpPr txBox="1"/>
            <p:nvPr/>
          </p:nvSpPr>
          <p:spPr>
            <a:xfrm>
              <a:off x="8931841" y="2510948"/>
              <a:ext cx="1769934" cy="86394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b="1">
                  <a:latin typeface="Times"/>
                  <a:ea typeface="Times"/>
                  <a:cs typeface="Times"/>
                  <a:sym typeface="Times"/>
                </a:defRPr>
              </a:lvl1pPr>
            </a:lstStyle>
            <a:p>
              <a:r>
                <a:rPr dirty="0">
                  <a:latin typeface="Helvetica" pitchFamily="2" charset="0"/>
                </a:rPr>
                <a:t>topics</a:t>
              </a: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6" name="Table"/>
          <p:cNvGraphicFramePr/>
          <p:nvPr/>
        </p:nvGraphicFramePr>
        <p:xfrm>
          <a:off x="2819579" y="3220143"/>
          <a:ext cx="11850509" cy="6808714"/>
        </p:xfrm>
        <a:graphic>
          <a:graphicData uri="http://schemas.openxmlformats.org/drawingml/2006/table">
            <a:tbl>
              <a:tblPr firstCol="1" bandRow="1">
                <a:tableStyleId>{4C3C2611-4C71-4FC5-86AE-919BDF0F9419}</a:tableStyleId>
              </a:tblPr>
              <a:tblGrid>
                <a:gridCol w="3210072">
                  <a:extLst>
                    <a:ext uri="{9D8B030D-6E8A-4147-A177-3AD203B41FA5}">
                      <a16:colId xmlns:a16="http://schemas.microsoft.com/office/drawing/2014/main" val="20000"/>
                    </a:ext>
                  </a:extLst>
                </a:gridCol>
                <a:gridCol w="2798338">
                  <a:extLst>
                    <a:ext uri="{9D8B030D-6E8A-4147-A177-3AD203B41FA5}">
                      <a16:colId xmlns:a16="http://schemas.microsoft.com/office/drawing/2014/main" val="20001"/>
                    </a:ext>
                  </a:extLst>
                </a:gridCol>
                <a:gridCol w="2770723">
                  <a:extLst>
                    <a:ext uri="{9D8B030D-6E8A-4147-A177-3AD203B41FA5}">
                      <a16:colId xmlns:a16="http://schemas.microsoft.com/office/drawing/2014/main" val="20002"/>
                    </a:ext>
                  </a:extLst>
                </a:gridCol>
                <a:gridCol w="3071376">
                  <a:extLst>
                    <a:ext uri="{9D8B030D-6E8A-4147-A177-3AD203B41FA5}">
                      <a16:colId xmlns:a16="http://schemas.microsoft.com/office/drawing/2014/main" val="20003"/>
                    </a:ext>
                  </a:extLst>
                </a:gridCol>
              </a:tblGrid>
              <a:tr h="604615">
                <a:tc rowSpan="2">
                  <a:txBody>
                    <a:bodyPr/>
                    <a:lstStyle/>
                    <a:p>
                      <a:pPr algn="l" defTabSz="1828800">
                        <a:defRPr sz="1800" b="0">
                          <a:solidFill>
                            <a:srgbClr val="000000"/>
                          </a:solidFill>
                        </a:defRPr>
                      </a:pPr>
                      <a:r>
                        <a:rPr sz="3600" b="1">
                          <a:solidFill>
                            <a:srgbClr val="FFFFFF"/>
                          </a:solidFill>
                        </a:rPr>
                        <a:t>Model</a:t>
                      </a:r>
                    </a:p>
                  </a:txBody>
                  <a:tcPr marL="0" marR="0" marT="0" marB="0" horzOverflow="overflow">
                    <a:lnB w="76200">
                      <a:solidFill>
                        <a:srgbClr val="FFFFFF"/>
                      </a:solidFill>
                    </a:lnB>
                  </a:tcPr>
                </a:tc>
                <a:tc gridSpan="3">
                  <a:txBody>
                    <a:bodyPr/>
                    <a:lstStyle/>
                    <a:p>
                      <a:pPr algn="ctr" defTabSz="1828800">
                        <a:defRPr sz="1800"/>
                      </a:pPr>
                      <a:r>
                        <a:rPr sz="3600" b="1">
                          <a:solidFill>
                            <a:srgbClr val="FFFFFF"/>
                          </a:solidFill>
                        </a:rPr>
                        <a:t>20 Newsgroups</a:t>
                      </a:r>
                    </a:p>
                  </a:txBody>
                  <a:tcPr marL="0" marR="0" marT="0" marB="0" horzOverflow="overflow">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8676">
                <a:tc vMerge="1">
                  <a:txBody>
                    <a:bodyPr/>
                    <a:lstStyle/>
                    <a:p>
                      <a:endParaRPr lang="en-US"/>
                    </a:p>
                  </a:txBody>
                  <a:tcPr/>
                </a:tc>
                <a:tc>
                  <a:txBody>
                    <a:bodyPr/>
                    <a:lstStyle/>
                    <a:p>
                      <a:pPr algn="l" defTabSz="1828800">
                        <a:defRPr sz="1800"/>
                      </a:pPr>
                      <a:r>
                        <a:rPr sz="3600" b="1">
                          <a:solidFill>
                            <a:srgbClr val="FFFFFF"/>
                          </a:solidFill>
                        </a:rPr>
                        <a:t>20D</a:t>
                      </a:r>
                    </a:p>
                  </a:txBody>
                  <a:tcPr marL="0" marR="0" marT="0" marB="0" horzOverflow="overflow">
                    <a:lnB w="76200">
                      <a:solidFill>
                        <a:srgbClr val="FFFFFF"/>
                      </a:solidFill>
                    </a:lnB>
                    <a:solidFill>
                      <a:schemeClr val="accent1"/>
                    </a:solidFill>
                  </a:tcPr>
                </a:tc>
                <a:tc>
                  <a:txBody>
                    <a:bodyPr/>
                    <a:lstStyle/>
                    <a:p>
                      <a:pPr algn="l" defTabSz="1828800">
                        <a:defRPr sz="1800"/>
                      </a:pPr>
                      <a:r>
                        <a:rPr sz="3600" b="1">
                          <a:solidFill>
                            <a:srgbClr val="FFFFFF"/>
                          </a:solidFill>
                        </a:rPr>
                        <a:t>128D</a:t>
                      </a:r>
                    </a:p>
                  </a:txBody>
                  <a:tcPr marL="0" marR="0" marT="0" marB="0" horzOverflow="overflow">
                    <a:lnB w="76200">
                      <a:solidFill>
                        <a:srgbClr val="FFFFFF"/>
                      </a:solidFill>
                    </a:lnB>
                    <a:solidFill>
                      <a:schemeClr val="accent1"/>
                    </a:solidFill>
                  </a:tcPr>
                </a:tc>
                <a:tc>
                  <a:txBody>
                    <a:bodyPr/>
                    <a:lstStyle/>
                    <a:p>
                      <a:pPr algn="l" defTabSz="1828800">
                        <a:defRPr sz="1800"/>
                      </a:pPr>
                      <a:r>
                        <a:rPr sz="3600" b="1">
                          <a:solidFill>
                            <a:srgbClr val="FFFFFF"/>
                          </a:solidFill>
                        </a:rPr>
                        <a:t>512D</a:t>
                      </a:r>
                    </a:p>
                  </a:txBody>
                  <a:tcPr marL="0" marR="0" marT="0" marB="0" horzOverflow="overflow">
                    <a:lnB w="76200">
                      <a:solidFill>
                        <a:srgbClr val="FFFFFF"/>
                      </a:solidFill>
                    </a:lnB>
                    <a:solidFill>
                      <a:schemeClr val="accent1"/>
                    </a:solidFill>
                  </a:tcPr>
                </a:tc>
                <a:extLst>
                  <a:ext uri="{0D108BD9-81ED-4DB2-BD59-A6C34878D82A}">
                    <a16:rowId xmlns:a16="http://schemas.microsoft.com/office/drawing/2014/main" val="10001"/>
                  </a:ext>
                </a:extLst>
              </a:tr>
              <a:tr h="1137771">
                <a:tc>
                  <a:txBody>
                    <a:bodyPr/>
                    <a:lstStyle/>
                    <a:p>
                      <a:pPr algn="l" defTabSz="1828800">
                        <a:defRPr sz="1800" b="0">
                          <a:solidFill>
                            <a:srgbClr val="000000"/>
                          </a:solidFill>
                        </a:defRPr>
                      </a:pPr>
                      <a:r>
                        <a:rPr sz="3600" b="1">
                          <a:solidFill>
                            <a:srgbClr val="FFFFFF"/>
                          </a:solidFill>
                        </a:rPr>
                        <a:t>AE</a:t>
                      </a:r>
                    </a:p>
                  </a:txBody>
                  <a:tcPr marL="0" marR="0" marT="0" marB="0" horzOverflow="overflow">
                    <a:lnT w="76200">
                      <a:solidFill>
                        <a:srgbClr val="FFFFFF"/>
                      </a:solidFill>
                    </a:lnT>
                  </a:tcPr>
                </a:tc>
                <a:tc>
                  <a:txBody>
                    <a:bodyPr/>
                    <a:lstStyle/>
                    <a:p>
                      <a:pPr algn="l" defTabSz="1828800">
                        <a:defRPr sz="1800"/>
                      </a:pPr>
                      <a:r>
                        <a:rPr sz="3600"/>
                        <a:t>0.976</a:t>
                      </a:r>
                    </a:p>
                  </a:txBody>
                  <a:tcPr marL="0" marR="0" marT="0" marB="0" horzOverflow="overflow">
                    <a:lnT w="76200">
                      <a:solidFill>
                        <a:srgbClr val="FFFFFF"/>
                      </a:solidFill>
                    </a:lnT>
                  </a:tcPr>
                </a:tc>
                <a:tc>
                  <a:txBody>
                    <a:bodyPr/>
                    <a:lstStyle/>
                    <a:p>
                      <a:pPr algn="l" defTabSz="1828800">
                        <a:defRPr sz="1800"/>
                      </a:pPr>
                      <a:r>
                        <a:rPr sz="3600"/>
                        <a:t>0.722</a:t>
                      </a:r>
                    </a:p>
                  </a:txBody>
                  <a:tcPr marL="0" marR="0" marT="0" marB="0" horzOverflow="overflow">
                    <a:lnT w="76200">
                      <a:solidFill>
                        <a:srgbClr val="FFFFFF"/>
                      </a:solidFill>
                    </a:lnT>
                  </a:tcPr>
                </a:tc>
                <a:tc>
                  <a:txBody>
                    <a:bodyPr/>
                    <a:lstStyle/>
                    <a:p>
                      <a:pPr algn="l" defTabSz="1828800">
                        <a:defRPr sz="1800"/>
                      </a:pPr>
                      <a:r>
                        <a:rPr sz="3600"/>
                        <a:t>0.319</a:t>
                      </a:r>
                    </a:p>
                  </a:txBody>
                  <a:tcPr marL="0" marR="0" marT="0" marB="0" horzOverflow="overflow">
                    <a:lnT w="76200">
                      <a:solidFill>
                        <a:srgbClr val="FFFFFF"/>
                      </a:solidFill>
                    </a:lnT>
                  </a:tcPr>
                </a:tc>
                <a:extLst>
                  <a:ext uri="{0D108BD9-81ED-4DB2-BD59-A6C34878D82A}">
                    <a16:rowId xmlns:a16="http://schemas.microsoft.com/office/drawing/2014/main" val="10002"/>
                  </a:ext>
                </a:extLst>
              </a:tr>
              <a:tr h="1111913">
                <a:tc>
                  <a:txBody>
                    <a:bodyPr/>
                    <a:lstStyle/>
                    <a:p>
                      <a:pPr algn="l" defTabSz="1828800">
                        <a:defRPr sz="1800" b="0">
                          <a:solidFill>
                            <a:srgbClr val="000000"/>
                          </a:solidFill>
                        </a:defRPr>
                      </a:pPr>
                      <a:r>
                        <a:rPr sz="3600" b="1">
                          <a:solidFill>
                            <a:srgbClr val="FFFFFF"/>
                          </a:solidFill>
                        </a:rPr>
                        <a:t>KSAE</a:t>
                      </a:r>
                    </a:p>
                  </a:txBody>
                  <a:tcPr marL="0" marR="0" marT="0" marB="0" horzOverflow="overflow"/>
                </a:tc>
                <a:tc>
                  <a:txBody>
                    <a:bodyPr/>
                    <a:lstStyle/>
                    <a:p>
                      <a:pPr algn="l" defTabSz="1828800">
                        <a:defRPr sz="1800"/>
                      </a:pPr>
                      <a:r>
                        <a:rPr sz="3600"/>
                        <a:t>0.268</a:t>
                      </a:r>
                    </a:p>
                  </a:txBody>
                  <a:tcPr marL="0" marR="0" marT="0" marB="0" horzOverflow="overflow"/>
                </a:tc>
                <a:tc>
                  <a:txBody>
                    <a:bodyPr/>
                    <a:lstStyle/>
                    <a:p>
                      <a:pPr algn="l" defTabSz="1828800">
                        <a:defRPr sz="1800"/>
                      </a:pPr>
                      <a:r>
                        <a:rPr sz="3600"/>
                        <a:t>0.198</a:t>
                      </a:r>
                    </a:p>
                  </a:txBody>
                  <a:tcPr marL="0" marR="0" marT="0" marB="0" horzOverflow="overflow"/>
                </a:tc>
                <a:tc>
                  <a:txBody>
                    <a:bodyPr/>
                    <a:lstStyle/>
                    <a:p>
                      <a:pPr algn="l" defTabSz="1828800">
                        <a:defRPr sz="1800"/>
                      </a:pPr>
                      <a:r>
                        <a:rPr sz="3600"/>
                        <a:t>0.056</a:t>
                      </a:r>
                    </a:p>
                  </a:txBody>
                  <a:tcPr marL="0" marR="0" marT="0" marB="0" horzOverflow="overflow"/>
                </a:tc>
                <a:extLst>
                  <a:ext uri="{0D108BD9-81ED-4DB2-BD59-A6C34878D82A}">
                    <a16:rowId xmlns:a16="http://schemas.microsoft.com/office/drawing/2014/main" val="10003"/>
                  </a:ext>
                </a:extLst>
              </a:tr>
              <a:tr h="1111913">
                <a:tc>
                  <a:txBody>
                    <a:bodyPr/>
                    <a:lstStyle/>
                    <a:p>
                      <a:pPr algn="l" defTabSz="1828800">
                        <a:defRPr sz="1800" b="0">
                          <a:solidFill>
                            <a:srgbClr val="000000"/>
                          </a:solidFill>
                        </a:defRPr>
                      </a:pPr>
                      <a:r>
                        <a:rPr sz="3600" b="1">
                          <a:solidFill>
                            <a:srgbClr val="FFFFFF"/>
                          </a:solidFill>
                        </a:rPr>
                        <a:t>LDA</a:t>
                      </a:r>
                    </a:p>
                  </a:txBody>
                  <a:tcPr marL="0" marR="0" marT="0" marB="0" horzOverflow="overflow"/>
                </a:tc>
                <a:tc>
                  <a:txBody>
                    <a:bodyPr/>
                    <a:lstStyle/>
                    <a:p>
                      <a:pPr algn="l" defTabSz="1828800">
                        <a:defRPr sz="1800"/>
                      </a:pPr>
                      <a:r>
                        <a:rPr sz="3600"/>
                        <a:t>0.249</a:t>
                      </a:r>
                    </a:p>
                  </a:txBody>
                  <a:tcPr marL="0" marR="0" marT="0" marB="0" horzOverflow="overflow"/>
                </a:tc>
                <a:tc>
                  <a:txBody>
                    <a:bodyPr/>
                    <a:lstStyle/>
                    <a:p>
                      <a:pPr algn="l" defTabSz="1828800">
                        <a:defRPr sz="1800"/>
                      </a:pPr>
                      <a:r>
                        <a:rPr sz="3600"/>
                        <a:t>0.059</a:t>
                      </a:r>
                    </a:p>
                  </a:txBody>
                  <a:tcPr marL="0" marR="0" marT="0" marB="0" horzOverflow="overflow"/>
                </a:tc>
                <a:tc>
                  <a:txBody>
                    <a:bodyPr/>
                    <a:lstStyle/>
                    <a:p>
                      <a:pPr algn="l" defTabSz="1828800">
                        <a:defRPr sz="1800"/>
                      </a:pPr>
                      <a:r>
                        <a:rPr sz="3600"/>
                        <a:t>0.028</a:t>
                      </a:r>
                    </a:p>
                  </a:txBody>
                  <a:tcPr marL="0" marR="0" marT="0" marB="0" horzOverflow="overflow"/>
                </a:tc>
                <a:extLst>
                  <a:ext uri="{0D108BD9-81ED-4DB2-BD59-A6C34878D82A}">
                    <a16:rowId xmlns:a16="http://schemas.microsoft.com/office/drawing/2014/main" val="10004"/>
                  </a:ext>
                </a:extLst>
              </a:tr>
              <a:tr h="1111913">
                <a:tc>
                  <a:txBody>
                    <a:bodyPr/>
                    <a:lstStyle/>
                    <a:p>
                      <a:pPr algn="l" defTabSz="1828800">
                        <a:defRPr sz="3600"/>
                      </a:pPr>
                      <a:r>
                        <a:t>KATE </a:t>
                      </a:r>
                      <a:r>
                        <a:rPr sz="2600"/>
                        <a:t>no_amp.</a:t>
                      </a:r>
                    </a:p>
                  </a:txBody>
                  <a:tcPr marL="0" marR="0" marT="0" marB="0" horzOverflow="overflow"/>
                </a:tc>
                <a:tc>
                  <a:txBody>
                    <a:bodyPr/>
                    <a:lstStyle/>
                    <a:p>
                      <a:pPr algn="l" defTabSz="1828800">
                        <a:defRPr sz="1800"/>
                      </a:pPr>
                      <a:r>
                        <a:rPr sz="3600"/>
                        <a:t>0.154</a:t>
                      </a:r>
                    </a:p>
                  </a:txBody>
                  <a:tcPr marL="0" marR="0" marT="0" marB="0" horzOverflow="overflow"/>
                </a:tc>
                <a:tc>
                  <a:txBody>
                    <a:bodyPr/>
                    <a:lstStyle/>
                    <a:p>
                      <a:pPr algn="l" defTabSz="1828800">
                        <a:defRPr sz="1800"/>
                      </a:pPr>
                      <a:r>
                        <a:rPr sz="3600"/>
                        <a:t>0.069</a:t>
                      </a:r>
                    </a:p>
                  </a:txBody>
                  <a:tcPr marL="0" marR="0" marT="0" marB="0" horzOverflow="overflow"/>
                </a:tc>
                <a:tc>
                  <a:txBody>
                    <a:bodyPr/>
                    <a:lstStyle/>
                    <a:p>
                      <a:pPr algn="l" defTabSz="1828800">
                        <a:defRPr sz="1800"/>
                      </a:pPr>
                      <a:r>
                        <a:rPr sz="3600"/>
                        <a:t>0.037</a:t>
                      </a:r>
                    </a:p>
                  </a:txBody>
                  <a:tcPr marL="0" marR="0" marT="0" marB="0" horzOverflow="overflow"/>
                </a:tc>
                <a:extLst>
                  <a:ext uri="{0D108BD9-81ED-4DB2-BD59-A6C34878D82A}">
                    <a16:rowId xmlns:a16="http://schemas.microsoft.com/office/drawing/2014/main" val="10005"/>
                  </a:ext>
                </a:extLst>
              </a:tr>
              <a:tr h="1111913">
                <a:tc>
                  <a:txBody>
                    <a:bodyPr/>
                    <a:lstStyle/>
                    <a:p>
                      <a:pPr algn="l" defTabSz="1828800">
                        <a:defRPr sz="1800" b="0">
                          <a:solidFill>
                            <a:srgbClr val="000000"/>
                          </a:solidFill>
                        </a:defRPr>
                      </a:pPr>
                      <a:r>
                        <a:rPr sz="3600" b="1">
                          <a:solidFill>
                            <a:srgbClr val="FFFFFF"/>
                          </a:solidFill>
                        </a:rPr>
                        <a:t>KATE</a:t>
                      </a:r>
                    </a:p>
                  </a:txBody>
                  <a:tcPr marL="0" marR="0" marT="0" marB="0" horzOverflow="overflow"/>
                </a:tc>
                <a:tc>
                  <a:txBody>
                    <a:bodyPr/>
                    <a:lstStyle/>
                    <a:p>
                      <a:pPr algn="l">
                        <a:defRPr sz="1800"/>
                      </a:pPr>
                      <a:r>
                        <a:rPr sz="3600">
                          <a:solidFill>
                            <a:srgbClr val="FF282A"/>
                          </a:solidFill>
                        </a:rPr>
                        <a:t>0.097</a:t>
                      </a:r>
                    </a:p>
                  </a:txBody>
                  <a:tcPr marL="0" marR="0" marT="0" marB="0" horzOverflow="overflow"/>
                </a:tc>
                <a:tc>
                  <a:txBody>
                    <a:bodyPr/>
                    <a:lstStyle/>
                    <a:p>
                      <a:pPr algn="l">
                        <a:defRPr sz="1800"/>
                      </a:pPr>
                      <a:r>
                        <a:rPr sz="3600">
                          <a:solidFill>
                            <a:srgbClr val="FF282A"/>
                          </a:solidFill>
                        </a:rPr>
                        <a:t>0.024</a:t>
                      </a:r>
                    </a:p>
                  </a:txBody>
                  <a:tcPr marL="0" marR="0" marT="0" marB="0" horzOverflow="overflow"/>
                </a:tc>
                <a:tc>
                  <a:txBody>
                    <a:bodyPr/>
                    <a:lstStyle/>
                    <a:p>
                      <a:pPr algn="l">
                        <a:defRPr sz="1800"/>
                      </a:pPr>
                      <a:r>
                        <a:rPr sz="3600">
                          <a:solidFill>
                            <a:srgbClr val="FF282A"/>
                          </a:solidFill>
                        </a:rPr>
                        <a:t>0.014</a:t>
                      </a:r>
                    </a:p>
                  </a:txBody>
                  <a:tcPr marL="0" marR="0" marT="0" marB="0" horzOverflow="overflow"/>
                </a:tc>
                <a:extLst>
                  <a:ext uri="{0D108BD9-81ED-4DB2-BD59-A6C34878D82A}">
                    <a16:rowId xmlns:a16="http://schemas.microsoft.com/office/drawing/2014/main" val="10006"/>
                  </a:ext>
                </a:extLst>
              </a:tr>
            </a:tbl>
          </a:graphicData>
        </a:graphic>
      </p:graphicFrame>
      <p:sp>
        <p:nvSpPr>
          <p:cNvPr id="607" name="Mean squared cosine deviation among topics;…"/>
          <p:cNvSpPr txBox="1"/>
          <p:nvPr/>
        </p:nvSpPr>
        <p:spPr>
          <a:xfrm>
            <a:off x="3815414" y="10341262"/>
            <a:ext cx="10227480" cy="135421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defRPr sz="3800">
                <a:latin typeface="+mj-lt"/>
                <a:ea typeface="+mj-ea"/>
                <a:cs typeface="+mj-cs"/>
                <a:sym typeface="Helvetica"/>
              </a:defRPr>
            </a:pPr>
            <a:r>
              <a:rPr dirty="0"/>
              <a:t>Mean squared cosine deviation among topics; </a:t>
            </a:r>
            <a:endParaRPr lang="en-US" dirty="0"/>
          </a:p>
          <a:p>
            <a:pPr>
              <a:defRPr sz="3800">
                <a:latin typeface="+mj-lt"/>
                <a:ea typeface="+mj-ea"/>
                <a:cs typeface="+mj-cs"/>
                <a:sym typeface="Helvetica"/>
              </a:defRPr>
            </a:pPr>
            <a:r>
              <a:rPr dirty="0"/>
              <a:t>smaller means more distinctive topics. </a:t>
            </a:r>
          </a:p>
        </p:txBody>
      </p:sp>
      <p:grpSp>
        <p:nvGrpSpPr>
          <p:cNvPr id="610" name="Group"/>
          <p:cNvGrpSpPr/>
          <p:nvPr/>
        </p:nvGrpSpPr>
        <p:grpSpPr>
          <a:xfrm>
            <a:off x="15347607" y="3461339"/>
            <a:ext cx="9317761" cy="3163161"/>
            <a:chOff x="59561" y="-629235"/>
            <a:chExt cx="9317759" cy="3163160"/>
          </a:xfrm>
        </p:grpSpPr>
        <p:pic>
          <p:nvPicPr>
            <p:cNvPr id="608" name="Image" descr="Image"/>
            <p:cNvPicPr>
              <a:picLocks noChangeAspect="1"/>
            </p:cNvPicPr>
            <p:nvPr/>
          </p:nvPicPr>
          <p:blipFill>
            <a:blip r:embed="rId3"/>
            <a:srcRect/>
            <a:stretch>
              <a:fillRect/>
            </a:stretch>
          </p:blipFill>
          <p:spPr>
            <a:xfrm>
              <a:off x="883352" y="1296089"/>
              <a:ext cx="6699625" cy="1161412"/>
            </a:xfrm>
            <a:prstGeom prst="rect">
              <a:avLst/>
            </a:prstGeom>
            <a:ln w="12700" cap="flat">
              <a:noFill/>
              <a:miter lim="400000"/>
            </a:ln>
            <a:effectLst/>
          </p:spPr>
        </p:pic>
        <p:sp>
          <p:nvSpPr>
            <p:cNvPr id="609" name="Mean Squared Cosine Deviation among topics:"/>
            <p:cNvSpPr txBox="1"/>
            <p:nvPr/>
          </p:nvSpPr>
          <p:spPr>
            <a:xfrm>
              <a:off x="59561" y="-629235"/>
              <a:ext cx="9317759" cy="316316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lnSpc>
                  <a:spcPts val="7100"/>
                </a:lnSpc>
                <a:spcBef>
                  <a:spcPts val="2400"/>
                </a:spcBef>
                <a:defRPr>
                  <a:latin typeface="+mj-lt"/>
                  <a:ea typeface="+mj-ea"/>
                  <a:cs typeface="+mj-cs"/>
                  <a:sym typeface="Helvetica"/>
                </a:defRPr>
              </a:pPr>
              <a:r>
                <a:rPr b="1" dirty="0">
                  <a:solidFill>
                    <a:srgbClr val="0B1480"/>
                  </a:solidFill>
                  <a:uFill>
                    <a:solidFill>
                      <a:srgbClr val="0B1480"/>
                    </a:solidFill>
                  </a:uFill>
                </a:rPr>
                <a:t>Mean Squared Cosine Deviation</a:t>
              </a:r>
              <a:r>
                <a:rPr dirty="0"/>
                <a:t> among topics:</a:t>
              </a:r>
            </a:p>
          </p:txBody>
        </p:sp>
      </p:grpSp>
      <p:sp>
        <p:nvSpPr>
          <p:cNvPr id="611" name="KATE: Learning Distinctive Patterns (cont’d)"/>
          <p:cNvSpPr txBox="1"/>
          <p:nvPr/>
        </p:nvSpPr>
        <p:spPr>
          <a:xfrm>
            <a:off x="6459649" y="561473"/>
            <a:ext cx="13221798"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KATE: Learning Distinctive Patterns (cont’d)</a:t>
            </a:r>
          </a:p>
        </p:txBody>
      </p:sp>
      <p:grpSp>
        <p:nvGrpSpPr>
          <p:cNvPr id="615" name="Group"/>
          <p:cNvGrpSpPr/>
          <p:nvPr/>
        </p:nvGrpSpPr>
        <p:grpSpPr>
          <a:xfrm>
            <a:off x="15690507" y="7581110"/>
            <a:ext cx="7720381" cy="1352228"/>
            <a:chOff x="0" y="0"/>
            <a:chExt cx="7720379" cy="1352227"/>
          </a:xfrm>
        </p:grpSpPr>
        <p:sp>
          <p:nvSpPr>
            <p:cNvPr id="612" name="Note: KATE no_amp. stands for KATE…"/>
            <p:cNvSpPr txBox="1"/>
            <p:nvPr/>
          </p:nvSpPr>
          <p:spPr>
            <a:xfrm>
              <a:off x="0" y="0"/>
              <a:ext cx="7720379" cy="135222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lnSpc>
                  <a:spcPct val="30000"/>
                </a:lnSpc>
                <a:spcBef>
                  <a:spcPts val="2400"/>
                </a:spcBef>
                <a:defRPr sz="3400">
                  <a:latin typeface="+mj-lt"/>
                  <a:ea typeface="+mj-ea"/>
                  <a:cs typeface="+mj-cs"/>
                  <a:sym typeface="Helvetica"/>
                </a:defRPr>
              </a:pPr>
              <a:r>
                <a:rPr dirty="0"/>
                <a:t>Note: KATE </a:t>
              </a:r>
              <a:r>
                <a:rPr dirty="0" err="1"/>
                <a:t>no_amp</a:t>
              </a:r>
              <a:r>
                <a:rPr dirty="0"/>
                <a:t>. stands for KATE </a:t>
              </a:r>
            </a:p>
            <a:p>
              <a:pPr>
                <a:lnSpc>
                  <a:spcPct val="30000"/>
                </a:lnSpc>
                <a:spcBef>
                  <a:spcPts val="2400"/>
                </a:spcBef>
                <a:defRPr sz="3400">
                  <a:latin typeface="+mj-lt"/>
                  <a:ea typeface="+mj-ea"/>
                  <a:cs typeface="+mj-cs"/>
                  <a:sym typeface="Helvetica"/>
                </a:defRPr>
              </a:pPr>
              <a:r>
                <a:rPr dirty="0"/>
                <a:t>without amplification (i.e.,              ).</a:t>
              </a:r>
            </a:p>
            <a:p>
              <a:pPr>
                <a:lnSpc>
                  <a:spcPct val="30000"/>
                </a:lnSpc>
                <a:spcBef>
                  <a:spcPts val="2400"/>
                </a:spcBef>
                <a:defRPr sz="3400">
                  <a:latin typeface="+mj-lt"/>
                  <a:ea typeface="+mj-ea"/>
                  <a:cs typeface="+mj-cs"/>
                  <a:sym typeface="Helvetica"/>
                </a:defRPr>
              </a:pPr>
              <a:r>
                <a:rPr dirty="0"/>
                <a:t>The default value of    is set as 6.26.</a:t>
              </a:r>
            </a:p>
          </p:txBody>
        </p:sp>
        <p:pic>
          <p:nvPicPr>
            <p:cNvPr id="613" name="Image" descr="Image"/>
            <p:cNvPicPr>
              <a:picLocks noChangeAspect="1"/>
            </p:cNvPicPr>
            <p:nvPr/>
          </p:nvPicPr>
          <p:blipFill>
            <a:blip r:embed="rId4"/>
            <a:srcRect/>
            <a:stretch>
              <a:fillRect/>
            </a:stretch>
          </p:blipFill>
          <p:spPr>
            <a:xfrm>
              <a:off x="3985355" y="866790"/>
              <a:ext cx="310863" cy="240213"/>
            </a:xfrm>
            <a:prstGeom prst="rect">
              <a:avLst/>
            </a:prstGeom>
            <a:ln w="12700" cap="flat">
              <a:noFill/>
              <a:miter lim="400000"/>
            </a:ln>
            <a:effectLst/>
          </p:spPr>
        </p:pic>
        <p:pic>
          <p:nvPicPr>
            <p:cNvPr id="614" name="Image" descr="Image"/>
            <p:cNvPicPr>
              <a:picLocks noChangeAspect="1"/>
            </p:cNvPicPr>
            <p:nvPr/>
          </p:nvPicPr>
          <p:blipFill>
            <a:blip r:embed="rId5"/>
            <a:stretch>
              <a:fillRect/>
            </a:stretch>
          </p:blipFill>
          <p:spPr>
            <a:xfrm>
              <a:off x="5024231" y="321076"/>
              <a:ext cx="1587501" cy="469901"/>
            </a:xfrm>
            <a:prstGeom prst="rect">
              <a:avLst/>
            </a:prstGeom>
            <a:ln w="12700" cap="flat">
              <a:noFill/>
              <a:miter lim="400000"/>
            </a:ln>
            <a:effectLst/>
          </p:spPr>
        </p:pic>
      </p:grpSp>
      <p:grpSp>
        <p:nvGrpSpPr>
          <p:cNvPr id="618" name="Group"/>
          <p:cNvGrpSpPr/>
          <p:nvPr/>
        </p:nvGrpSpPr>
        <p:grpSpPr>
          <a:xfrm>
            <a:off x="15347607" y="9762861"/>
            <a:ext cx="7359201" cy="1263309"/>
            <a:chOff x="0" y="-65697"/>
            <a:chExt cx="7359199" cy="1263308"/>
          </a:xfrm>
        </p:grpSpPr>
        <p:sp>
          <p:nvSpPr>
            <p:cNvPr id="616" name="The    amplification connection…"/>
            <p:cNvSpPr txBox="1"/>
            <p:nvPr/>
          </p:nvSpPr>
          <p:spPr>
            <a:xfrm>
              <a:off x="0" y="0"/>
              <a:ext cx="7359199" cy="119761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lnSpc>
                  <a:spcPct val="30000"/>
                </a:lnSpc>
                <a:spcBef>
                  <a:spcPts val="2400"/>
                </a:spcBef>
                <a:defRPr b="1">
                  <a:solidFill>
                    <a:srgbClr val="0B1480"/>
                  </a:solidFill>
                  <a:uFill>
                    <a:solidFill>
                      <a:srgbClr val="0B1480"/>
                    </a:solidFill>
                  </a:uFill>
                  <a:latin typeface="+mj-lt"/>
                  <a:ea typeface="+mj-ea"/>
                  <a:cs typeface="+mj-cs"/>
                  <a:sym typeface="Helvetica"/>
                </a:defRPr>
              </a:pPr>
              <a:r>
                <a:rPr dirty="0"/>
                <a:t>The    amplification connection </a:t>
              </a:r>
            </a:p>
            <a:p>
              <a:pPr>
                <a:lnSpc>
                  <a:spcPct val="30000"/>
                </a:lnSpc>
                <a:spcBef>
                  <a:spcPts val="2400"/>
                </a:spcBef>
                <a:defRPr b="1">
                  <a:solidFill>
                    <a:srgbClr val="0B1480"/>
                  </a:solidFill>
                  <a:uFill>
                    <a:solidFill>
                      <a:srgbClr val="0B1480"/>
                    </a:solidFill>
                  </a:uFill>
                  <a:latin typeface="+mj-lt"/>
                  <a:ea typeface="+mj-ea"/>
                  <a:cs typeface="+mj-cs"/>
                  <a:sym typeface="Helvetica"/>
                </a:defRPr>
              </a:pPr>
              <a:r>
                <a:rPr dirty="0"/>
                <a:t>controls </a:t>
              </a:r>
              <a:r>
                <a:rPr dirty="0">
                  <a:solidFill>
                    <a:srgbClr val="FF282A"/>
                  </a:solidFill>
                  <a:uFillTx/>
                </a:rPr>
                <a:t>the level of competition</a:t>
              </a:r>
              <a:r>
                <a:rPr dirty="0"/>
                <a:t>.</a:t>
              </a:r>
            </a:p>
          </p:txBody>
        </p:sp>
        <p:pic>
          <p:nvPicPr>
            <p:cNvPr id="617" name="Image" descr="Image"/>
            <p:cNvPicPr>
              <a:picLocks noChangeAspect="1"/>
            </p:cNvPicPr>
            <p:nvPr/>
          </p:nvPicPr>
          <p:blipFill>
            <a:blip r:embed="rId4"/>
            <a:srcRect/>
            <a:stretch>
              <a:fillRect/>
            </a:stretch>
          </p:blipFill>
          <p:spPr>
            <a:xfrm>
              <a:off x="996463" y="-65697"/>
              <a:ext cx="358649" cy="277138"/>
            </a:xfrm>
            <a:prstGeom prst="rect">
              <a:avLst/>
            </a:prstGeom>
            <a:ln w="12700" cap="flat">
              <a:noFill/>
              <a:miter lim="400000"/>
            </a:ln>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2" name="Table"/>
          <p:cNvGraphicFramePr/>
          <p:nvPr/>
        </p:nvGraphicFramePr>
        <p:xfrm>
          <a:off x="2748568" y="2470745"/>
          <a:ext cx="19000593" cy="8114107"/>
        </p:xfrm>
        <a:graphic>
          <a:graphicData uri="http://schemas.openxmlformats.org/drawingml/2006/table">
            <a:tbl>
              <a:tblPr firstRow="1" firstCol="1" bandRow="1">
                <a:tableStyleId>{4C3C2611-4C71-4FC5-86AE-919BDF0F9419}</a:tableStyleId>
              </a:tblPr>
              <a:tblGrid>
                <a:gridCol w="3499850">
                  <a:extLst>
                    <a:ext uri="{9D8B030D-6E8A-4147-A177-3AD203B41FA5}">
                      <a16:colId xmlns:a16="http://schemas.microsoft.com/office/drawing/2014/main" val="20000"/>
                    </a:ext>
                  </a:extLst>
                </a:gridCol>
                <a:gridCol w="3711191">
                  <a:extLst>
                    <a:ext uri="{9D8B030D-6E8A-4147-A177-3AD203B41FA5}">
                      <a16:colId xmlns:a16="http://schemas.microsoft.com/office/drawing/2014/main" val="20001"/>
                    </a:ext>
                  </a:extLst>
                </a:gridCol>
                <a:gridCol w="4018593">
                  <a:extLst>
                    <a:ext uri="{9D8B030D-6E8A-4147-A177-3AD203B41FA5}">
                      <a16:colId xmlns:a16="http://schemas.microsoft.com/office/drawing/2014/main" val="20002"/>
                    </a:ext>
                  </a:extLst>
                </a:gridCol>
                <a:gridCol w="3244144">
                  <a:extLst>
                    <a:ext uri="{9D8B030D-6E8A-4147-A177-3AD203B41FA5}">
                      <a16:colId xmlns:a16="http://schemas.microsoft.com/office/drawing/2014/main" val="20003"/>
                    </a:ext>
                  </a:extLst>
                </a:gridCol>
                <a:gridCol w="4526815">
                  <a:extLst>
                    <a:ext uri="{9D8B030D-6E8A-4147-A177-3AD203B41FA5}">
                      <a16:colId xmlns:a16="http://schemas.microsoft.com/office/drawing/2014/main" val="20004"/>
                    </a:ext>
                  </a:extLst>
                </a:gridCol>
              </a:tblGrid>
              <a:tr h="1558534">
                <a:tc>
                  <a:txBody>
                    <a:bodyPr/>
                    <a:lstStyle/>
                    <a:p>
                      <a:pPr algn="l" defTabSz="1828800">
                        <a:defRPr sz="1800" b="0">
                          <a:solidFill>
                            <a:srgbClr val="000000"/>
                          </a:solidFill>
                        </a:defRPr>
                      </a:pPr>
                      <a:r>
                        <a:rPr sz="3600" b="1">
                          <a:solidFill>
                            <a:srgbClr val="FFFFFF"/>
                          </a:solidFill>
                        </a:rPr>
                        <a:t> Dataset</a:t>
                      </a:r>
                    </a:p>
                  </a:txBody>
                  <a:tcPr marL="0" marR="0" marT="0" marB="0" horzOverflow="overflow"/>
                </a:tc>
                <a:tc>
                  <a:txBody>
                    <a:bodyPr/>
                    <a:lstStyle/>
                    <a:p>
                      <a:pPr algn="l" defTabSz="1828800">
                        <a:defRPr sz="1800" b="0">
                          <a:solidFill>
                            <a:srgbClr val="000000"/>
                          </a:solidFill>
                        </a:defRPr>
                      </a:pPr>
                      <a:r>
                        <a:rPr sz="3600" b="1">
                          <a:solidFill>
                            <a:srgbClr val="FFFFFF"/>
                          </a:solidFill>
                        </a:rPr>
                        <a:t> 20 Newsgroups</a:t>
                      </a:r>
                    </a:p>
                  </a:txBody>
                  <a:tcPr marL="0" marR="0" marT="0" marB="0" horzOverflow="overflow"/>
                </a:tc>
                <a:tc>
                  <a:txBody>
                    <a:bodyPr/>
                    <a:lstStyle/>
                    <a:p>
                      <a:pPr algn="l" defTabSz="1828800">
                        <a:defRPr sz="1800" b="0">
                          <a:solidFill>
                            <a:srgbClr val="000000"/>
                          </a:solidFill>
                        </a:defRPr>
                      </a:pPr>
                      <a:r>
                        <a:rPr sz="3600" b="1">
                          <a:solidFill>
                            <a:srgbClr val="FFFFFF"/>
                          </a:solidFill>
                        </a:rPr>
                        <a:t> Reuters RCV1-v2</a:t>
                      </a:r>
                    </a:p>
                  </a:txBody>
                  <a:tcPr marL="0" marR="0" marT="0" marB="0" horzOverflow="overflow"/>
                </a:tc>
                <a:tc>
                  <a:txBody>
                    <a:bodyPr/>
                    <a:lstStyle/>
                    <a:p>
                      <a:pPr algn="l" defTabSz="1828800">
                        <a:defRPr sz="1800" b="0">
                          <a:solidFill>
                            <a:srgbClr val="000000"/>
                          </a:solidFill>
                        </a:defRPr>
                      </a:pPr>
                      <a:r>
                        <a:rPr sz="3600" b="1">
                          <a:solidFill>
                            <a:srgbClr val="FFFFFF"/>
                          </a:solidFill>
                        </a:rPr>
                        <a:t> Wiki10+</a:t>
                      </a:r>
                    </a:p>
                  </a:txBody>
                  <a:tcPr marL="0" marR="0" marT="0" marB="0" horzOverflow="overflow"/>
                </a:tc>
                <a:tc>
                  <a:txBody>
                    <a:bodyPr/>
                    <a:lstStyle/>
                    <a:p>
                      <a:pPr algn="l" defTabSz="1828800">
                        <a:defRPr sz="1800" b="0">
                          <a:solidFill>
                            <a:srgbClr val="000000"/>
                          </a:solidFill>
                        </a:defRPr>
                      </a:pPr>
                      <a:r>
                        <a:rPr sz="3600" b="1">
                          <a:solidFill>
                            <a:srgbClr val="FFFFFF"/>
                          </a:solidFill>
                        </a:rPr>
                        <a:t> Movie Review Data</a:t>
                      </a:r>
                    </a:p>
                  </a:txBody>
                  <a:tcPr marL="0" marR="0" marT="0" marB="0" horzOverflow="overflow"/>
                </a:tc>
                <a:extLst>
                  <a:ext uri="{0D108BD9-81ED-4DB2-BD59-A6C34878D82A}">
                    <a16:rowId xmlns:a16="http://schemas.microsoft.com/office/drawing/2014/main" val="10000"/>
                  </a:ext>
                </a:extLst>
              </a:tr>
              <a:tr h="951964">
                <a:tc>
                  <a:txBody>
                    <a:bodyPr/>
                    <a:lstStyle/>
                    <a:p>
                      <a:pPr algn="l" defTabSz="1828800">
                        <a:defRPr sz="1800" b="0">
                          <a:solidFill>
                            <a:srgbClr val="000000"/>
                          </a:solidFill>
                        </a:defRPr>
                      </a:pPr>
                      <a:r>
                        <a:rPr sz="3600" b="1">
                          <a:solidFill>
                            <a:srgbClr val="FFFFFF"/>
                          </a:solidFill>
                        </a:rPr>
                        <a:t> Train.Size</a:t>
                      </a:r>
                    </a:p>
                  </a:txBody>
                  <a:tcPr marL="0" marR="0" marT="0" marB="0" horzOverflow="overflow"/>
                </a:tc>
                <a:tc>
                  <a:txBody>
                    <a:bodyPr/>
                    <a:lstStyle/>
                    <a:p>
                      <a:pPr algn="l" defTabSz="1828800">
                        <a:defRPr sz="1800"/>
                      </a:pPr>
                      <a:r>
                        <a:rPr sz="3400"/>
                        <a:t>11,314</a:t>
                      </a:r>
                    </a:p>
                  </a:txBody>
                  <a:tcPr marL="0" marR="0" marT="0" marB="0" horzOverflow="overflow"/>
                </a:tc>
                <a:tc>
                  <a:txBody>
                    <a:bodyPr/>
                    <a:lstStyle/>
                    <a:p>
                      <a:pPr algn="l" defTabSz="1828800">
                        <a:defRPr sz="1800"/>
                      </a:pPr>
                      <a:r>
                        <a:rPr sz="3400"/>
                        <a:t>554,414</a:t>
                      </a:r>
                    </a:p>
                  </a:txBody>
                  <a:tcPr marL="0" marR="0" marT="0" marB="0" horzOverflow="overflow"/>
                </a:tc>
                <a:tc>
                  <a:txBody>
                    <a:bodyPr/>
                    <a:lstStyle/>
                    <a:p>
                      <a:pPr algn="l" defTabSz="1828800">
                        <a:defRPr sz="1800"/>
                      </a:pPr>
                      <a:r>
                        <a:rPr sz="3400"/>
                        <a:t>13,972</a:t>
                      </a:r>
                    </a:p>
                  </a:txBody>
                  <a:tcPr marL="0" marR="0" marT="0" marB="0" horzOverflow="overflow"/>
                </a:tc>
                <a:tc>
                  <a:txBody>
                    <a:bodyPr/>
                    <a:lstStyle/>
                    <a:p>
                      <a:pPr algn="l" defTabSz="1828800">
                        <a:defRPr sz="1800"/>
                      </a:pPr>
                      <a:r>
                        <a:rPr sz="3400"/>
                        <a:t>3,337</a:t>
                      </a:r>
                    </a:p>
                  </a:txBody>
                  <a:tcPr marL="0" marR="0" marT="0" marB="0" horzOverflow="overflow"/>
                </a:tc>
                <a:extLst>
                  <a:ext uri="{0D108BD9-81ED-4DB2-BD59-A6C34878D82A}">
                    <a16:rowId xmlns:a16="http://schemas.microsoft.com/office/drawing/2014/main" val="10001"/>
                  </a:ext>
                </a:extLst>
              </a:tr>
              <a:tr h="930329">
                <a:tc>
                  <a:txBody>
                    <a:bodyPr/>
                    <a:lstStyle/>
                    <a:p>
                      <a:pPr algn="l" defTabSz="1828800">
                        <a:defRPr sz="1800" b="0">
                          <a:solidFill>
                            <a:srgbClr val="000000"/>
                          </a:solidFill>
                        </a:defRPr>
                      </a:pPr>
                      <a:r>
                        <a:rPr sz="3600" b="1">
                          <a:solidFill>
                            <a:srgbClr val="FFFFFF"/>
                          </a:solidFill>
                        </a:rPr>
                        <a:t> Test.Size</a:t>
                      </a:r>
                    </a:p>
                  </a:txBody>
                  <a:tcPr marL="0" marR="0" marT="0" marB="0" horzOverflow="overflow"/>
                </a:tc>
                <a:tc>
                  <a:txBody>
                    <a:bodyPr/>
                    <a:lstStyle/>
                    <a:p>
                      <a:pPr algn="l" defTabSz="1828800">
                        <a:defRPr sz="1800"/>
                      </a:pPr>
                      <a:r>
                        <a:rPr sz="3400"/>
                        <a:t>7,532</a:t>
                      </a:r>
                    </a:p>
                  </a:txBody>
                  <a:tcPr marL="0" marR="0" marT="0" marB="0" horzOverflow="overflow"/>
                </a:tc>
                <a:tc>
                  <a:txBody>
                    <a:bodyPr/>
                    <a:lstStyle/>
                    <a:p>
                      <a:pPr algn="l" defTabSz="1828800">
                        <a:defRPr sz="1800"/>
                      </a:pPr>
                      <a:r>
                        <a:rPr sz="3400"/>
                        <a:t>250,000</a:t>
                      </a:r>
                    </a:p>
                  </a:txBody>
                  <a:tcPr marL="0" marR="0" marT="0" marB="0" horzOverflow="overflow"/>
                </a:tc>
                <a:tc>
                  <a:txBody>
                    <a:bodyPr/>
                    <a:lstStyle/>
                    <a:p>
                      <a:pPr algn="l" defTabSz="1828800">
                        <a:defRPr sz="1800"/>
                      </a:pPr>
                      <a:r>
                        <a:rPr sz="3400"/>
                        <a:t>6,000</a:t>
                      </a:r>
                    </a:p>
                  </a:txBody>
                  <a:tcPr marL="0" marR="0" marT="0" marB="0" horzOverflow="overflow"/>
                </a:tc>
                <a:tc>
                  <a:txBody>
                    <a:bodyPr/>
                    <a:lstStyle/>
                    <a:p>
                      <a:pPr algn="l" defTabSz="1828800">
                        <a:defRPr sz="1800"/>
                      </a:pPr>
                      <a:r>
                        <a:rPr sz="3400"/>
                        <a:t>1,669</a:t>
                      </a:r>
                    </a:p>
                  </a:txBody>
                  <a:tcPr marL="0" marR="0" marT="0" marB="0" horzOverflow="overflow"/>
                </a:tc>
                <a:extLst>
                  <a:ext uri="{0D108BD9-81ED-4DB2-BD59-A6C34878D82A}">
                    <a16:rowId xmlns:a16="http://schemas.microsoft.com/office/drawing/2014/main" val="10002"/>
                  </a:ext>
                </a:extLst>
              </a:tr>
              <a:tr h="930329">
                <a:tc>
                  <a:txBody>
                    <a:bodyPr/>
                    <a:lstStyle/>
                    <a:p>
                      <a:pPr algn="l" defTabSz="1828800">
                        <a:defRPr sz="1800" b="0">
                          <a:solidFill>
                            <a:srgbClr val="000000"/>
                          </a:solidFill>
                        </a:defRPr>
                      </a:pPr>
                      <a:r>
                        <a:rPr sz="3600" b="1">
                          <a:solidFill>
                            <a:srgbClr val="FFFFFF"/>
                          </a:solidFill>
                        </a:rPr>
                        <a:t> Valid.Size</a:t>
                      </a:r>
                    </a:p>
                  </a:txBody>
                  <a:tcPr marL="0" marR="0" marT="0" marB="0" horzOverflow="overflow"/>
                </a:tc>
                <a:tc>
                  <a:txBody>
                    <a:bodyPr/>
                    <a:lstStyle/>
                    <a:p>
                      <a:pPr algn="l" defTabSz="1828800">
                        <a:defRPr sz="1800"/>
                      </a:pPr>
                      <a:r>
                        <a:rPr sz="3400"/>
                        <a:t>1,000</a:t>
                      </a:r>
                    </a:p>
                  </a:txBody>
                  <a:tcPr marL="0" marR="0" marT="0" marB="0" horzOverflow="overflow"/>
                </a:tc>
                <a:tc>
                  <a:txBody>
                    <a:bodyPr/>
                    <a:lstStyle/>
                    <a:p>
                      <a:pPr algn="l" defTabSz="1828800">
                        <a:defRPr sz="1800"/>
                      </a:pPr>
                      <a:r>
                        <a:rPr sz="3400"/>
                        <a:t>10,000</a:t>
                      </a:r>
                    </a:p>
                  </a:txBody>
                  <a:tcPr marL="0" marR="0" marT="0" marB="0" horzOverflow="overflow"/>
                </a:tc>
                <a:tc>
                  <a:txBody>
                    <a:bodyPr/>
                    <a:lstStyle/>
                    <a:p>
                      <a:pPr algn="l" defTabSz="1828800">
                        <a:defRPr sz="1800"/>
                      </a:pPr>
                      <a:r>
                        <a:rPr sz="3400"/>
                        <a:t>1,000</a:t>
                      </a:r>
                    </a:p>
                  </a:txBody>
                  <a:tcPr marL="0" marR="0" marT="0" marB="0" horzOverflow="overflow"/>
                </a:tc>
                <a:tc>
                  <a:txBody>
                    <a:bodyPr/>
                    <a:lstStyle/>
                    <a:p>
                      <a:pPr algn="l" defTabSz="1828800">
                        <a:defRPr sz="1800"/>
                      </a:pPr>
                      <a:r>
                        <a:rPr sz="3400"/>
                        <a:t>300</a:t>
                      </a:r>
                    </a:p>
                  </a:txBody>
                  <a:tcPr marL="0" marR="0" marT="0" marB="0" horzOverflow="overflow"/>
                </a:tc>
                <a:extLst>
                  <a:ext uri="{0D108BD9-81ED-4DB2-BD59-A6C34878D82A}">
                    <a16:rowId xmlns:a16="http://schemas.microsoft.com/office/drawing/2014/main" val="10003"/>
                  </a:ext>
                </a:extLst>
              </a:tr>
              <a:tr h="930329">
                <a:tc>
                  <a:txBody>
                    <a:bodyPr/>
                    <a:lstStyle/>
                    <a:p>
                      <a:pPr algn="l" defTabSz="1828800">
                        <a:defRPr sz="1800" b="0">
                          <a:solidFill>
                            <a:srgbClr val="000000"/>
                          </a:solidFill>
                        </a:defRPr>
                      </a:pPr>
                      <a:r>
                        <a:rPr sz="3600" b="1">
                          <a:solidFill>
                            <a:srgbClr val="FFFFFF"/>
                          </a:solidFill>
                        </a:rPr>
                        <a:t> Vocab.Size</a:t>
                      </a:r>
                    </a:p>
                  </a:txBody>
                  <a:tcPr marL="0" marR="0" marT="0" marB="0" horzOverflow="overflow"/>
                </a:tc>
                <a:tc>
                  <a:txBody>
                    <a:bodyPr/>
                    <a:lstStyle/>
                    <a:p>
                      <a:pPr algn="l" defTabSz="1828800">
                        <a:defRPr sz="1800"/>
                      </a:pPr>
                      <a:r>
                        <a:rPr sz="3400"/>
                        <a:t>2,000</a:t>
                      </a:r>
                    </a:p>
                  </a:txBody>
                  <a:tcPr marL="0" marR="0" marT="0" marB="0" horzOverflow="overflow"/>
                </a:tc>
                <a:tc>
                  <a:txBody>
                    <a:bodyPr/>
                    <a:lstStyle/>
                    <a:p>
                      <a:pPr algn="l" defTabSz="1828800">
                        <a:defRPr sz="1800"/>
                      </a:pPr>
                      <a:r>
                        <a:rPr sz="3400"/>
                        <a:t>5,000</a:t>
                      </a:r>
                    </a:p>
                  </a:txBody>
                  <a:tcPr marL="0" marR="0" marT="0" marB="0" horzOverflow="overflow"/>
                </a:tc>
                <a:tc>
                  <a:txBody>
                    <a:bodyPr/>
                    <a:lstStyle/>
                    <a:p>
                      <a:pPr algn="l" defTabSz="1828800">
                        <a:defRPr sz="1800"/>
                      </a:pPr>
                      <a:r>
                        <a:rPr sz="3400"/>
                        <a:t>2,000</a:t>
                      </a:r>
                    </a:p>
                  </a:txBody>
                  <a:tcPr marL="0" marR="0" marT="0" marB="0" horzOverflow="overflow"/>
                </a:tc>
                <a:tc>
                  <a:txBody>
                    <a:bodyPr/>
                    <a:lstStyle/>
                    <a:p>
                      <a:pPr algn="l" defTabSz="1828800">
                        <a:defRPr sz="1800"/>
                      </a:pPr>
                      <a:r>
                        <a:rPr sz="3400"/>
                        <a:t>2,000</a:t>
                      </a:r>
                    </a:p>
                  </a:txBody>
                  <a:tcPr marL="0" marR="0" marT="0" marB="0" horzOverflow="overflow"/>
                </a:tc>
                <a:extLst>
                  <a:ext uri="{0D108BD9-81ED-4DB2-BD59-A6C34878D82A}">
                    <a16:rowId xmlns:a16="http://schemas.microsoft.com/office/drawing/2014/main" val="10004"/>
                  </a:ext>
                </a:extLst>
              </a:tr>
              <a:tr h="930329">
                <a:tc>
                  <a:txBody>
                    <a:bodyPr/>
                    <a:lstStyle/>
                    <a:p>
                      <a:pPr algn="l" defTabSz="1828800">
                        <a:defRPr sz="1800" b="0">
                          <a:solidFill>
                            <a:srgbClr val="000000"/>
                          </a:solidFill>
                        </a:defRPr>
                      </a:pPr>
                      <a:r>
                        <a:rPr sz="3600" b="1">
                          <a:solidFill>
                            <a:srgbClr val="FFFFFF"/>
                          </a:solidFill>
                        </a:rPr>
                        <a:t> Avg.Length</a:t>
                      </a:r>
                    </a:p>
                  </a:txBody>
                  <a:tcPr marL="0" marR="0" marT="0" marB="0" horzOverflow="overflow"/>
                </a:tc>
                <a:tc>
                  <a:txBody>
                    <a:bodyPr/>
                    <a:lstStyle/>
                    <a:p>
                      <a:pPr algn="l" defTabSz="1828800">
                        <a:defRPr sz="1800"/>
                      </a:pPr>
                      <a:r>
                        <a:rPr sz="3400"/>
                        <a:t>93</a:t>
                      </a:r>
                    </a:p>
                  </a:txBody>
                  <a:tcPr marL="0" marR="0" marT="0" marB="0" horzOverflow="overflow"/>
                </a:tc>
                <a:tc>
                  <a:txBody>
                    <a:bodyPr/>
                    <a:lstStyle/>
                    <a:p>
                      <a:pPr algn="l" defTabSz="1828800">
                        <a:defRPr sz="1800"/>
                      </a:pPr>
                      <a:r>
                        <a:rPr sz="3400"/>
                        <a:t>112</a:t>
                      </a:r>
                    </a:p>
                  </a:txBody>
                  <a:tcPr marL="0" marR="0" marT="0" marB="0" horzOverflow="overflow"/>
                </a:tc>
                <a:tc>
                  <a:txBody>
                    <a:bodyPr/>
                    <a:lstStyle/>
                    <a:p>
                      <a:pPr algn="l" defTabSz="1828800">
                        <a:defRPr sz="1800"/>
                      </a:pPr>
                      <a:r>
                        <a:rPr sz="3400"/>
                        <a:t>1,299</a:t>
                      </a:r>
                    </a:p>
                  </a:txBody>
                  <a:tcPr marL="0" marR="0" marT="0" marB="0" horzOverflow="overflow"/>
                </a:tc>
                <a:tc>
                  <a:txBody>
                    <a:bodyPr/>
                    <a:lstStyle/>
                    <a:p>
                      <a:pPr algn="l" defTabSz="1828800">
                        <a:defRPr sz="1800"/>
                      </a:pPr>
                      <a:r>
                        <a:rPr sz="3400"/>
                        <a:t>124</a:t>
                      </a:r>
                    </a:p>
                  </a:txBody>
                  <a:tcPr marL="0" marR="0" marT="0" marB="0" horzOverflow="overflow"/>
                </a:tc>
                <a:extLst>
                  <a:ext uri="{0D108BD9-81ED-4DB2-BD59-A6C34878D82A}">
                    <a16:rowId xmlns:a16="http://schemas.microsoft.com/office/drawing/2014/main" val="10005"/>
                  </a:ext>
                </a:extLst>
              </a:tr>
              <a:tr h="930329">
                <a:tc>
                  <a:txBody>
                    <a:bodyPr/>
                    <a:lstStyle/>
                    <a:p>
                      <a:pPr algn="l" defTabSz="1828800">
                        <a:defRPr sz="1800" b="0">
                          <a:solidFill>
                            <a:srgbClr val="000000"/>
                          </a:solidFill>
                        </a:defRPr>
                      </a:pPr>
                      <a:r>
                        <a:rPr sz="3600" b="1">
                          <a:solidFill>
                            <a:srgbClr val="FFFFFF"/>
                          </a:solidFill>
                        </a:rPr>
                        <a:t> Classes/Values</a:t>
                      </a:r>
                    </a:p>
                  </a:txBody>
                  <a:tcPr marL="0" marR="0" marT="0" marB="0" horzOverflow="overflow"/>
                </a:tc>
                <a:tc>
                  <a:txBody>
                    <a:bodyPr/>
                    <a:lstStyle/>
                    <a:p>
                      <a:pPr algn="l" defTabSz="1828800">
                        <a:defRPr sz="1800"/>
                      </a:pPr>
                      <a:r>
                        <a:rPr sz="3400"/>
                        <a:t>20</a:t>
                      </a:r>
                    </a:p>
                  </a:txBody>
                  <a:tcPr marL="0" marR="0" marT="0" marB="0" horzOverflow="overflow"/>
                </a:tc>
                <a:tc>
                  <a:txBody>
                    <a:bodyPr/>
                    <a:lstStyle/>
                    <a:p>
                      <a:pPr algn="l" defTabSz="1828800">
                        <a:defRPr sz="1800"/>
                      </a:pPr>
                      <a:r>
                        <a:rPr sz="3400"/>
                        <a:t>103</a:t>
                      </a:r>
                    </a:p>
                  </a:txBody>
                  <a:tcPr marL="0" marR="0" marT="0" marB="0" horzOverflow="overflow"/>
                </a:tc>
                <a:tc>
                  <a:txBody>
                    <a:bodyPr/>
                    <a:lstStyle/>
                    <a:p>
                      <a:pPr algn="l" defTabSz="1828800">
                        <a:defRPr sz="1800"/>
                      </a:pPr>
                      <a:r>
                        <a:rPr sz="3400"/>
                        <a:t>25</a:t>
                      </a:r>
                    </a:p>
                  </a:txBody>
                  <a:tcPr marL="0" marR="0" marT="0" marB="0" horzOverflow="overflow"/>
                </a:tc>
                <a:tc>
                  <a:txBody>
                    <a:bodyPr/>
                    <a:lstStyle/>
                    <a:p>
                      <a:pPr algn="l" defTabSz="1828800">
                        <a:defRPr sz="1800"/>
                      </a:pPr>
                      <a:r>
                        <a:rPr sz="3400"/>
                        <a:t>[0,1]</a:t>
                      </a:r>
                    </a:p>
                  </a:txBody>
                  <a:tcPr marL="0" marR="0" marT="0" marB="0" horzOverflow="overflow"/>
                </a:tc>
                <a:extLst>
                  <a:ext uri="{0D108BD9-81ED-4DB2-BD59-A6C34878D82A}">
                    <a16:rowId xmlns:a16="http://schemas.microsoft.com/office/drawing/2014/main" val="10006"/>
                  </a:ext>
                </a:extLst>
              </a:tr>
              <a:tr h="951964">
                <a:tc>
                  <a:txBody>
                    <a:bodyPr/>
                    <a:lstStyle/>
                    <a:p>
                      <a:pPr algn="l" defTabSz="1828800">
                        <a:defRPr sz="1800" b="0">
                          <a:solidFill>
                            <a:srgbClr val="000000"/>
                          </a:solidFill>
                        </a:defRPr>
                      </a:pPr>
                      <a:r>
                        <a:rPr sz="3600" b="1">
                          <a:solidFill>
                            <a:srgbClr val="FFFFFF"/>
                          </a:solidFill>
                        </a:rPr>
                        <a:t> Task</a:t>
                      </a:r>
                    </a:p>
                  </a:txBody>
                  <a:tcPr marL="0" marR="0" marT="0" marB="0" horzOverflow="overflow"/>
                </a:tc>
                <a:tc>
                  <a:txBody>
                    <a:bodyPr/>
                    <a:lstStyle/>
                    <a:p>
                      <a:pPr algn="l" defTabSz="1828800">
                        <a:defRPr sz="1800"/>
                      </a:pPr>
                      <a:r>
                        <a:rPr sz="3400"/>
                        <a:t>class &amp; DR</a:t>
                      </a:r>
                    </a:p>
                  </a:txBody>
                  <a:tcPr marL="0" marR="0" marT="0" marB="0" horzOverflow="overflow"/>
                </a:tc>
                <a:tc>
                  <a:txBody>
                    <a:bodyPr/>
                    <a:lstStyle/>
                    <a:p>
                      <a:pPr algn="l" defTabSz="1828800">
                        <a:defRPr sz="1800"/>
                      </a:pPr>
                      <a:r>
                        <a:rPr sz="3400"/>
                        <a:t>MLC</a:t>
                      </a:r>
                    </a:p>
                  </a:txBody>
                  <a:tcPr marL="0" marR="0" marT="0" marB="0" horzOverflow="overflow"/>
                </a:tc>
                <a:tc>
                  <a:txBody>
                    <a:bodyPr/>
                    <a:lstStyle/>
                    <a:p>
                      <a:pPr algn="l" defTabSz="1828800">
                        <a:defRPr sz="1800"/>
                      </a:pPr>
                      <a:r>
                        <a:rPr sz="3400"/>
                        <a:t>MLC</a:t>
                      </a:r>
                    </a:p>
                  </a:txBody>
                  <a:tcPr marL="0" marR="0" marT="0" marB="0" horzOverflow="overflow"/>
                </a:tc>
                <a:tc>
                  <a:txBody>
                    <a:bodyPr/>
                    <a:lstStyle/>
                    <a:p>
                      <a:pPr algn="l" defTabSz="1828800">
                        <a:defRPr sz="1800"/>
                      </a:pPr>
                      <a:r>
                        <a:rPr sz="3400"/>
                        <a:t>Regression</a:t>
                      </a:r>
                    </a:p>
                  </a:txBody>
                  <a:tcPr marL="0" marR="0" marT="0" marB="0" horzOverflow="overflow"/>
                </a:tc>
                <a:extLst>
                  <a:ext uri="{0D108BD9-81ED-4DB2-BD59-A6C34878D82A}">
                    <a16:rowId xmlns:a16="http://schemas.microsoft.com/office/drawing/2014/main" val="10007"/>
                  </a:ext>
                </a:extLst>
              </a:tr>
            </a:tbl>
          </a:graphicData>
        </a:graphic>
      </p:graphicFrame>
      <p:sp>
        <p:nvSpPr>
          <p:cNvPr id="623" name="Datasets: Tasks include classification (class), regression,…"/>
          <p:cNvSpPr txBox="1"/>
          <p:nvPr/>
        </p:nvSpPr>
        <p:spPr>
          <a:xfrm>
            <a:off x="5378969" y="10957453"/>
            <a:ext cx="13313260" cy="135421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defRPr sz="3800">
                <a:latin typeface="+mj-lt"/>
                <a:ea typeface="+mj-ea"/>
                <a:cs typeface="+mj-cs"/>
                <a:sym typeface="Helvetica"/>
              </a:defRPr>
            </a:pPr>
            <a:r>
              <a:rPr dirty="0"/>
              <a:t>Datasets: Tasks include classification (class), regression, </a:t>
            </a:r>
            <a:endParaRPr lang="en-US" dirty="0"/>
          </a:p>
          <a:p>
            <a:pPr>
              <a:defRPr sz="3800">
                <a:latin typeface="+mj-lt"/>
                <a:ea typeface="+mj-ea"/>
                <a:cs typeface="+mj-cs"/>
                <a:sym typeface="Helvetica"/>
              </a:defRPr>
            </a:pPr>
            <a:r>
              <a:rPr dirty="0"/>
              <a:t>multi-label classification (MLC) and document retrieval (DR). </a:t>
            </a:r>
          </a:p>
        </p:txBody>
      </p:sp>
      <p:sp>
        <p:nvSpPr>
          <p:cNvPr id="624" name="Experiments: Datasets"/>
          <p:cNvSpPr txBox="1"/>
          <p:nvPr/>
        </p:nvSpPr>
        <p:spPr>
          <a:xfrm>
            <a:off x="8790643" y="493739"/>
            <a:ext cx="6916447"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Experiments: Datasets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 name="Table"/>
          <p:cNvGraphicFramePr/>
          <p:nvPr>
            <p:extLst>
              <p:ext uri="{D42A27DB-BD31-4B8C-83A1-F6EECF244321}">
                <p14:modId xmlns:p14="http://schemas.microsoft.com/office/powerpoint/2010/main" val="3297659849"/>
              </p:ext>
            </p:extLst>
          </p:nvPr>
        </p:nvGraphicFramePr>
        <p:xfrm>
          <a:off x="1257221" y="1830159"/>
          <a:ext cx="22025698" cy="9419405"/>
        </p:xfrm>
        <a:graphic>
          <a:graphicData uri="http://schemas.openxmlformats.org/drawingml/2006/table">
            <a:tbl>
              <a:tblPr firstRow="1" bandRow="1">
                <a:tableStyleId>{4C3C2611-4C71-4FC5-86AE-919BDF0F9419}</a:tableStyleId>
              </a:tblPr>
              <a:tblGrid>
                <a:gridCol w="5494971">
                  <a:extLst>
                    <a:ext uri="{9D8B030D-6E8A-4147-A177-3AD203B41FA5}">
                      <a16:colId xmlns:a16="http://schemas.microsoft.com/office/drawing/2014/main" val="20000"/>
                    </a:ext>
                  </a:extLst>
                </a:gridCol>
                <a:gridCol w="13022402">
                  <a:extLst>
                    <a:ext uri="{9D8B030D-6E8A-4147-A177-3AD203B41FA5}">
                      <a16:colId xmlns:a16="http://schemas.microsoft.com/office/drawing/2014/main" val="20001"/>
                    </a:ext>
                  </a:extLst>
                </a:gridCol>
                <a:gridCol w="3508325">
                  <a:extLst>
                    <a:ext uri="{9D8B030D-6E8A-4147-A177-3AD203B41FA5}">
                      <a16:colId xmlns:a16="http://schemas.microsoft.com/office/drawing/2014/main" val="20002"/>
                    </a:ext>
                  </a:extLst>
                </a:gridCol>
              </a:tblGrid>
              <a:tr h="485947">
                <a:tc>
                  <a:txBody>
                    <a:bodyPr/>
                    <a:lstStyle/>
                    <a:p>
                      <a:pPr algn="l" defTabSz="1828800">
                        <a:defRPr sz="1800" b="0">
                          <a:solidFill>
                            <a:srgbClr val="000000"/>
                          </a:solidFill>
                        </a:defRPr>
                      </a:pPr>
                      <a:r>
                        <a:rPr sz="3600" b="1">
                          <a:solidFill>
                            <a:srgbClr val="FFFFFF"/>
                          </a:solidFill>
                        </a:rPr>
                        <a:t>Method</a:t>
                      </a:r>
                    </a:p>
                  </a:txBody>
                  <a:tcPr marL="0" marR="0" marT="0" marB="0" horzOverflow="overflow"/>
                </a:tc>
                <a:tc>
                  <a:txBody>
                    <a:bodyPr/>
                    <a:lstStyle/>
                    <a:p>
                      <a:pPr algn="l" defTabSz="1828800">
                        <a:defRPr sz="1800" b="0">
                          <a:solidFill>
                            <a:srgbClr val="000000"/>
                          </a:solidFill>
                        </a:defRPr>
                      </a:pPr>
                      <a:r>
                        <a:rPr sz="3600" b="1">
                          <a:solidFill>
                            <a:srgbClr val="FFFFFF"/>
                          </a:solidFill>
                        </a:rPr>
                        <a:t>Description</a:t>
                      </a:r>
                    </a:p>
                  </a:txBody>
                  <a:tcPr marL="0" marR="0" marT="0" marB="0" horzOverflow="overflow"/>
                </a:tc>
                <a:tc>
                  <a:txBody>
                    <a:bodyPr/>
                    <a:lstStyle/>
                    <a:p>
                      <a:pPr algn="l" defTabSz="1828800">
                        <a:defRPr sz="1800" b="0">
                          <a:solidFill>
                            <a:srgbClr val="000000"/>
                          </a:solidFill>
                        </a:defRPr>
                      </a:pPr>
                      <a:r>
                        <a:rPr sz="3600" b="1">
                          <a:solidFill>
                            <a:srgbClr val="FFFFFF"/>
                          </a:solidFill>
                        </a:rPr>
                        <a:t>Category</a:t>
                      </a:r>
                    </a:p>
                  </a:txBody>
                  <a:tcPr marL="0" marR="0" marT="0" marB="0" horzOverflow="overflow"/>
                </a:tc>
                <a:extLst>
                  <a:ext uri="{0D108BD9-81ED-4DB2-BD59-A6C34878D82A}">
                    <a16:rowId xmlns:a16="http://schemas.microsoft.com/office/drawing/2014/main" val="10000"/>
                  </a:ext>
                </a:extLst>
              </a:tr>
              <a:tr h="889000">
                <a:tc>
                  <a:txBody>
                    <a:bodyPr/>
                    <a:lstStyle/>
                    <a:p>
                      <a:pPr algn="l" defTabSz="1828800">
                        <a:defRPr sz="1800"/>
                      </a:pPr>
                      <a:r>
                        <a:rPr sz="3000" dirty="0"/>
                        <a:t>LDA (Latent Dirichlet Allocation)</a:t>
                      </a:r>
                    </a:p>
                  </a:txBody>
                  <a:tcPr marL="0" marR="0" marT="0" marB="0" horzOverflow="overflow"/>
                </a:tc>
                <a:tc>
                  <a:txBody>
                    <a:bodyPr/>
                    <a:lstStyle/>
                    <a:p>
                      <a:pPr algn="l">
                        <a:defRPr sz="1800"/>
                      </a:pPr>
                      <a:r>
                        <a:rPr sz="2800"/>
                        <a:t>Classical topic modeling method.</a:t>
                      </a:r>
                    </a:p>
                  </a:txBody>
                  <a:tcPr marL="0" marR="0" marT="0" marB="0" horzOverflow="overflow"/>
                </a:tc>
                <a:tc>
                  <a:txBody>
                    <a:bodyPr/>
                    <a:lstStyle/>
                    <a:p>
                      <a:pPr algn="l">
                        <a:defRPr sz="1800"/>
                      </a:pPr>
                      <a:r>
                        <a:rPr sz="2800"/>
                        <a:t>Probabilistic topic models</a:t>
                      </a:r>
                    </a:p>
                  </a:txBody>
                  <a:tcPr marL="0" marR="0" marT="0" marB="0" horzOverflow="overflow"/>
                </a:tc>
                <a:extLst>
                  <a:ext uri="{0D108BD9-81ED-4DB2-BD59-A6C34878D82A}">
                    <a16:rowId xmlns:a16="http://schemas.microsoft.com/office/drawing/2014/main" val="10001"/>
                  </a:ext>
                </a:extLst>
              </a:tr>
              <a:tr h="444500">
                <a:tc>
                  <a:txBody>
                    <a:bodyPr/>
                    <a:lstStyle/>
                    <a:p>
                      <a:pPr algn="l" defTabSz="1828800">
                        <a:defRPr sz="1800"/>
                      </a:pPr>
                      <a:r>
                        <a:rPr sz="3000"/>
                        <a:t>DBN (Deep Belief Networks)</a:t>
                      </a:r>
                    </a:p>
                  </a:txBody>
                  <a:tcPr marL="0" marR="0" marT="0" marB="0" horzOverflow="overflow"/>
                </a:tc>
                <a:tc>
                  <a:txBody>
                    <a:bodyPr/>
                    <a:lstStyle/>
                    <a:p>
                      <a:pPr algn="l">
                        <a:defRPr sz="1800"/>
                      </a:pPr>
                      <a:r>
                        <a:rPr sz="2800" dirty="0"/>
                        <a:t>A direct acyclic graph whose top two layers form a restricted Boltzmann machine.</a:t>
                      </a:r>
                    </a:p>
                  </a:txBody>
                  <a:tcPr marL="0" marR="0" marT="0" marB="0" horzOverflow="overflow"/>
                </a:tc>
                <a:tc rowSpan="2">
                  <a:txBody>
                    <a:bodyPr/>
                    <a:lstStyle/>
                    <a:p>
                      <a:pPr algn="l">
                        <a:defRPr sz="1800"/>
                      </a:pPr>
                      <a:r>
                        <a:rPr sz="2800"/>
                        <a:t>Deep generative models</a:t>
                      </a:r>
                    </a:p>
                  </a:txBody>
                  <a:tcPr marL="0" marR="0" marT="0" marB="0" horzOverflow="overflow"/>
                </a:tc>
                <a:extLst>
                  <a:ext uri="{0D108BD9-81ED-4DB2-BD59-A6C34878D82A}">
                    <a16:rowId xmlns:a16="http://schemas.microsoft.com/office/drawing/2014/main" val="10002"/>
                  </a:ext>
                </a:extLst>
              </a:tr>
              <a:tr h="876300">
                <a:tc>
                  <a:txBody>
                    <a:bodyPr/>
                    <a:lstStyle/>
                    <a:p>
                      <a:pPr algn="l" defTabSz="1828800">
                        <a:defRPr sz="1800"/>
                      </a:pPr>
                      <a:r>
                        <a:rPr sz="3000"/>
                        <a:t>DocNADE</a:t>
                      </a:r>
                    </a:p>
                  </a:txBody>
                  <a:tcPr marL="0" marR="0" marT="0" marB="0" horzOverflow="overflow"/>
                </a:tc>
                <a:tc>
                  <a:txBody>
                    <a:bodyPr/>
                    <a:lstStyle/>
                    <a:p>
                      <a:pPr algn="l">
                        <a:defRPr sz="1800"/>
                      </a:pPr>
                      <a:r>
                        <a:rPr sz="2800"/>
                        <a:t>A neural autoregressive topic model that can be used for extracting meaningful representations of documents.</a:t>
                      </a:r>
                    </a:p>
                  </a:txBody>
                  <a:tcPr marL="0" marR="0" marT="0" marB="0" horzOverflow="overflow"/>
                </a:tc>
                <a:tc vMerge="1">
                  <a:txBody>
                    <a:bodyPr/>
                    <a:lstStyle/>
                    <a:p>
                      <a:endParaRPr lang="en-US"/>
                    </a:p>
                  </a:txBody>
                  <a:tcPr/>
                </a:tc>
                <a:extLst>
                  <a:ext uri="{0D108BD9-81ED-4DB2-BD59-A6C34878D82A}">
                    <a16:rowId xmlns:a16="http://schemas.microsoft.com/office/drawing/2014/main" val="10003"/>
                  </a:ext>
                </a:extLst>
              </a:tr>
              <a:tr h="876300">
                <a:tc>
                  <a:txBody>
                    <a:bodyPr/>
                    <a:lstStyle/>
                    <a:p>
                      <a:pPr algn="l" defTabSz="1828800">
                        <a:defRPr sz="1800"/>
                      </a:pPr>
                      <a:r>
                        <a:rPr sz="3000"/>
                        <a:t>Word2Vec</a:t>
                      </a:r>
                    </a:p>
                  </a:txBody>
                  <a:tcPr marL="0" marR="0" marT="0" marB="0" horzOverflow="overflow"/>
                </a:tc>
                <a:tc>
                  <a:txBody>
                    <a:bodyPr/>
                    <a:lstStyle/>
                    <a:p>
                      <a:pPr algn="l" defTabSz="1828800">
                        <a:defRPr sz="1800"/>
                      </a:pPr>
                      <a:r>
                        <a:rPr sz="2800" dirty="0"/>
                        <a:t>A model in which each document is represented as the average of the word embedding vectors for that document.</a:t>
                      </a:r>
                    </a:p>
                  </a:txBody>
                  <a:tcPr marL="0" marR="0" marT="0" marB="0" horzOverflow="overflow"/>
                </a:tc>
                <a:tc rowSpan="3">
                  <a:txBody>
                    <a:bodyPr/>
                    <a:lstStyle/>
                    <a:p>
                      <a:pPr algn="l" defTabSz="1828800">
                        <a:defRPr sz="1800"/>
                      </a:pPr>
                      <a:r>
                        <a:rPr sz="2800"/>
                        <a:t>Word representation models</a:t>
                      </a:r>
                    </a:p>
                  </a:txBody>
                  <a:tcPr marL="0" marR="0" marT="0" marB="0" horzOverflow="overflow"/>
                </a:tc>
                <a:extLst>
                  <a:ext uri="{0D108BD9-81ED-4DB2-BD59-A6C34878D82A}">
                    <a16:rowId xmlns:a16="http://schemas.microsoft.com/office/drawing/2014/main" val="10004"/>
                  </a:ext>
                </a:extLst>
              </a:tr>
              <a:tr h="876300">
                <a:tc>
                  <a:txBody>
                    <a:bodyPr/>
                    <a:lstStyle/>
                    <a:p>
                      <a:pPr algn="l" defTabSz="1828800">
                        <a:defRPr sz="1800"/>
                      </a:pPr>
                      <a:r>
                        <a:rPr sz="3000" dirty="0"/>
                        <a:t>Word2Vec_pre</a:t>
                      </a:r>
                    </a:p>
                  </a:txBody>
                  <a:tcPr marL="0" marR="0" marT="0" marB="0" horzOverflow="overflow"/>
                </a:tc>
                <a:tc>
                  <a:txBody>
                    <a:bodyPr/>
                    <a:lstStyle/>
                    <a:p>
                      <a:pPr algn="l">
                        <a:defRPr sz="1800"/>
                      </a:pPr>
                      <a:r>
                        <a:rPr sz="2800" dirty="0"/>
                        <a:t>Pre-trained word embeddings which contain 300-dimensional vectors for 3 million words and phrases from Google News.</a:t>
                      </a:r>
                    </a:p>
                  </a:txBody>
                  <a:tcPr marL="0" marR="0" marT="0" marB="0" horzOverflow="overflow"/>
                </a:tc>
                <a:tc vMerge="1">
                  <a:txBody>
                    <a:bodyPr/>
                    <a:lstStyle/>
                    <a:p>
                      <a:endParaRPr lang="en-US"/>
                    </a:p>
                  </a:txBody>
                  <a:tcPr/>
                </a:tc>
                <a:extLst>
                  <a:ext uri="{0D108BD9-81ED-4DB2-BD59-A6C34878D82A}">
                    <a16:rowId xmlns:a16="http://schemas.microsoft.com/office/drawing/2014/main" val="10005"/>
                  </a:ext>
                </a:extLst>
              </a:tr>
              <a:tr h="876300">
                <a:tc>
                  <a:txBody>
                    <a:bodyPr/>
                    <a:lstStyle/>
                    <a:p>
                      <a:pPr algn="l" defTabSz="1828800">
                        <a:defRPr sz="1800"/>
                      </a:pPr>
                      <a:r>
                        <a:rPr sz="3000"/>
                        <a:t>Doc2Vec</a:t>
                      </a:r>
                    </a:p>
                  </a:txBody>
                  <a:tcPr marL="0" marR="0" marT="0" marB="0" horzOverflow="overflow"/>
                </a:tc>
                <a:tc>
                  <a:txBody>
                    <a:bodyPr/>
                    <a:lstStyle/>
                    <a:p>
                      <a:pPr algn="l" defTabSz="1828800">
                        <a:defRPr sz="1800"/>
                      </a:pPr>
                      <a:r>
                        <a:rPr sz="2800"/>
                        <a:t>A distributed representation model inspired by Word2Vec which can directly learn vector representations of documents. </a:t>
                      </a:r>
                    </a:p>
                  </a:txBody>
                  <a:tcPr marL="0" marR="0" marT="0" marB="0" horzOverflow="overflow"/>
                </a:tc>
                <a:tc vMerge="1">
                  <a:txBody>
                    <a:bodyPr/>
                    <a:lstStyle/>
                    <a:p>
                      <a:endParaRPr lang="en-US"/>
                    </a:p>
                  </a:txBody>
                  <a:tcPr/>
                </a:tc>
                <a:extLst>
                  <a:ext uri="{0D108BD9-81ED-4DB2-BD59-A6C34878D82A}">
                    <a16:rowId xmlns:a16="http://schemas.microsoft.com/office/drawing/2014/main" val="10006"/>
                  </a:ext>
                </a:extLst>
              </a:tr>
              <a:tr h="444500">
                <a:tc>
                  <a:txBody>
                    <a:bodyPr/>
                    <a:lstStyle/>
                    <a:p>
                      <a:pPr algn="l" defTabSz="1828800">
                        <a:defRPr sz="1800"/>
                      </a:pPr>
                      <a:r>
                        <a:rPr sz="3000"/>
                        <a:t>AE</a:t>
                      </a:r>
                    </a:p>
                  </a:txBody>
                  <a:tcPr marL="0" marR="0" marT="0" marB="0" horzOverflow="overflow"/>
                </a:tc>
                <a:tc>
                  <a:txBody>
                    <a:bodyPr/>
                    <a:lstStyle/>
                    <a:p>
                      <a:pPr algn="l" defTabSz="1828800">
                        <a:defRPr sz="1800"/>
                      </a:pPr>
                      <a:r>
                        <a:rPr sz="2800"/>
                        <a:t>A basic one-hidden-layer autoencoder. </a:t>
                      </a:r>
                    </a:p>
                  </a:txBody>
                  <a:tcPr marL="0" marR="0" marT="0" marB="0" horzOverflow="overflow"/>
                </a:tc>
                <a:tc rowSpan="6">
                  <a:txBody>
                    <a:bodyPr/>
                    <a:lstStyle/>
                    <a:p>
                      <a:pPr algn="l" defTabSz="1828800">
                        <a:defRPr sz="1800"/>
                      </a:pPr>
                      <a:r>
                        <a:rPr sz="2800"/>
                        <a:t>Autoencoders</a:t>
                      </a:r>
                    </a:p>
                  </a:txBody>
                  <a:tcPr marL="0" marR="0" marT="0" marB="0" horzOverflow="overflow"/>
                </a:tc>
                <a:extLst>
                  <a:ext uri="{0D108BD9-81ED-4DB2-BD59-A6C34878D82A}">
                    <a16:rowId xmlns:a16="http://schemas.microsoft.com/office/drawing/2014/main" val="10007"/>
                  </a:ext>
                </a:extLst>
              </a:tr>
              <a:tr h="876300">
                <a:tc>
                  <a:txBody>
                    <a:bodyPr/>
                    <a:lstStyle/>
                    <a:p>
                      <a:pPr algn="l" defTabSz="1828800">
                        <a:defRPr sz="1800"/>
                      </a:pPr>
                      <a:r>
                        <a:rPr sz="3000"/>
                        <a:t>DAE (Denoising AE)</a:t>
                      </a:r>
                    </a:p>
                  </a:txBody>
                  <a:tcPr marL="0" marR="0" marT="0" marB="0" horzOverflow="overflow"/>
                </a:tc>
                <a:tc>
                  <a:txBody>
                    <a:bodyPr/>
                    <a:lstStyle/>
                    <a:p>
                      <a:pPr algn="l" defTabSz="1828800">
                        <a:defRPr sz="1800"/>
                      </a:pPr>
                      <a:r>
                        <a:rPr sz="2800" dirty="0"/>
                        <a:t>A denoising autoencoder that accepts a corrupted version of the input data while the output is still the original uncorrupted data. </a:t>
                      </a:r>
                    </a:p>
                  </a:txBody>
                  <a:tcPr marL="0" marR="0" marT="0" marB="0" horzOverflow="overflow"/>
                </a:tc>
                <a:tc vMerge="1">
                  <a:txBody>
                    <a:bodyPr/>
                    <a:lstStyle/>
                    <a:p>
                      <a:endParaRPr lang="en-US"/>
                    </a:p>
                  </a:txBody>
                  <a:tcPr/>
                </a:tc>
                <a:extLst>
                  <a:ext uri="{0D108BD9-81ED-4DB2-BD59-A6C34878D82A}">
                    <a16:rowId xmlns:a16="http://schemas.microsoft.com/office/drawing/2014/main" val="10008"/>
                  </a:ext>
                </a:extLst>
              </a:tr>
              <a:tr h="895165">
                <a:tc>
                  <a:txBody>
                    <a:bodyPr/>
                    <a:lstStyle/>
                    <a:p>
                      <a:pPr algn="l" defTabSz="1828800">
                        <a:defRPr sz="1800"/>
                      </a:pPr>
                      <a:r>
                        <a:rPr sz="3000"/>
                        <a:t>CAE (Contractive AE)</a:t>
                      </a:r>
                    </a:p>
                  </a:txBody>
                  <a:tcPr marL="0" marR="0" marT="0" marB="0" horzOverflow="overflow"/>
                </a:tc>
                <a:tc>
                  <a:txBody>
                    <a:bodyPr/>
                    <a:lstStyle/>
                    <a:p>
                      <a:pPr algn="l">
                        <a:defRPr sz="1800"/>
                      </a:pPr>
                      <a:r>
                        <a:rPr sz="2800"/>
                        <a:t>A contractive autoencoder which introduces the Frobenius norm of the Jacobian matrix of the encoder activations into the regularization term.</a:t>
                      </a:r>
                    </a:p>
                  </a:txBody>
                  <a:tcPr marL="0" marR="0" marT="0" marB="0" horzOverflow="overflow"/>
                </a:tc>
                <a:tc vMerge="1">
                  <a:txBody>
                    <a:bodyPr/>
                    <a:lstStyle/>
                    <a:p>
                      <a:endParaRPr lang="en-US"/>
                    </a:p>
                  </a:txBody>
                  <a:tcPr/>
                </a:tc>
                <a:extLst>
                  <a:ext uri="{0D108BD9-81ED-4DB2-BD59-A6C34878D82A}">
                    <a16:rowId xmlns:a16="http://schemas.microsoft.com/office/drawing/2014/main" val="10009"/>
                  </a:ext>
                </a:extLst>
              </a:tr>
              <a:tr h="444500">
                <a:tc>
                  <a:txBody>
                    <a:bodyPr/>
                    <a:lstStyle/>
                    <a:p>
                      <a:pPr algn="l" defTabSz="1828800">
                        <a:defRPr sz="1800"/>
                      </a:pPr>
                      <a:r>
                        <a:rPr sz="3000"/>
                        <a:t>VAE (Variational AE)</a:t>
                      </a:r>
                    </a:p>
                  </a:txBody>
                  <a:tcPr marL="0" marR="0" marT="0" marB="0" horzOverflow="overflow"/>
                </a:tc>
                <a:tc>
                  <a:txBody>
                    <a:bodyPr/>
                    <a:lstStyle/>
                    <a:p>
                      <a:pPr algn="l">
                        <a:defRPr sz="1800"/>
                      </a:pPr>
                      <a:r>
                        <a:rPr sz="2800"/>
                        <a:t>A generative autoencoder inspired by variational inference. </a:t>
                      </a:r>
                    </a:p>
                  </a:txBody>
                  <a:tcPr marL="0" marR="0" marT="0" marB="0" horzOverflow="overflow"/>
                </a:tc>
                <a:tc vMerge="1">
                  <a:txBody>
                    <a:bodyPr/>
                    <a:lstStyle/>
                    <a:p>
                      <a:endParaRPr lang="en-US"/>
                    </a:p>
                  </a:txBody>
                  <a:tcPr/>
                </a:tc>
                <a:extLst>
                  <a:ext uri="{0D108BD9-81ED-4DB2-BD59-A6C34878D82A}">
                    <a16:rowId xmlns:a16="http://schemas.microsoft.com/office/drawing/2014/main" val="10010"/>
                  </a:ext>
                </a:extLst>
              </a:tr>
              <a:tr h="444500">
                <a:tc>
                  <a:txBody>
                    <a:bodyPr/>
                    <a:lstStyle/>
                    <a:p>
                      <a:pPr algn="l" defTabSz="1828800">
                        <a:defRPr sz="1800"/>
                      </a:pPr>
                      <a:r>
                        <a:rPr sz="3000"/>
                        <a:t>NVDM</a:t>
                      </a:r>
                    </a:p>
                  </a:txBody>
                  <a:tcPr marL="0" marR="0" marT="0" marB="0" horzOverflow="overflow"/>
                </a:tc>
                <a:tc>
                  <a:txBody>
                    <a:bodyPr/>
                    <a:lstStyle/>
                    <a:p>
                      <a:pPr algn="l" defTabSz="1828800">
                        <a:defRPr sz="1800"/>
                      </a:pPr>
                      <a:r>
                        <a:rPr sz="2800"/>
                        <a:t>A neural variational inference model for document modeling.</a:t>
                      </a:r>
                    </a:p>
                  </a:txBody>
                  <a:tcPr marL="0" marR="0" marT="0" marB="0" horzOverflow="overflow"/>
                </a:tc>
                <a:tc vMerge="1">
                  <a:txBody>
                    <a:bodyPr/>
                    <a:lstStyle/>
                    <a:p>
                      <a:endParaRPr lang="en-US"/>
                    </a:p>
                  </a:txBody>
                  <a:tcPr/>
                </a:tc>
                <a:extLst>
                  <a:ext uri="{0D108BD9-81ED-4DB2-BD59-A6C34878D82A}">
                    <a16:rowId xmlns:a16="http://schemas.microsoft.com/office/drawing/2014/main" val="10011"/>
                  </a:ext>
                </a:extLst>
              </a:tr>
              <a:tr h="876300">
                <a:tc>
                  <a:txBody>
                    <a:bodyPr/>
                    <a:lstStyle/>
                    <a:p>
                      <a:pPr algn="l" defTabSz="1828800">
                        <a:defRPr sz="1800"/>
                      </a:pPr>
                      <a:r>
                        <a:rPr sz="3000"/>
                        <a:t>KSAE (K-Sparse AE)</a:t>
                      </a:r>
                    </a:p>
                  </a:txBody>
                  <a:tcPr marL="0" marR="0" marT="0" marB="0" horzOverflow="overflow"/>
                </a:tc>
                <a:tc>
                  <a:txBody>
                    <a:bodyPr/>
                    <a:lstStyle/>
                    <a:p>
                      <a:pPr algn="l">
                        <a:defRPr sz="1800"/>
                      </a:pPr>
                      <a:r>
                        <a:rPr sz="2800" dirty="0"/>
                        <a:t>A competitive autoencoder which explicitly enforces sparsity by only keeping the k highest activities in the feedforward phase.</a:t>
                      </a:r>
                    </a:p>
                  </a:txBody>
                  <a:tcPr marL="0" marR="0" marT="0" marB="0" horzOverflow="overflow"/>
                </a:tc>
                <a:tc vMerge="1">
                  <a:txBody>
                    <a:bodyPr/>
                    <a:lstStyle/>
                    <a:p>
                      <a:endParaRPr lang="en-US"/>
                    </a:p>
                  </a:txBody>
                  <a:tcPr/>
                </a:tc>
                <a:extLst>
                  <a:ext uri="{0D108BD9-81ED-4DB2-BD59-A6C34878D82A}">
                    <a16:rowId xmlns:a16="http://schemas.microsoft.com/office/drawing/2014/main" val="10012"/>
                  </a:ext>
                </a:extLst>
              </a:tr>
            </a:tbl>
          </a:graphicData>
        </a:graphic>
      </p:graphicFrame>
      <p:sp>
        <p:nvSpPr>
          <p:cNvPr id="629" name="Summary of baselines."/>
          <p:cNvSpPr txBox="1"/>
          <p:nvPr/>
        </p:nvSpPr>
        <p:spPr>
          <a:xfrm>
            <a:off x="9639972" y="11279115"/>
            <a:ext cx="5104056" cy="7670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7300"/>
              </a:lnSpc>
              <a:spcBef>
                <a:spcPts val="2400"/>
              </a:spcBef>
              <a:defRPr sz="3800">
                <a:latin typeface="+mj-lt"/>
                <a:ea typeface="+mj-ea"/>
                <a:cs typeface="+mj-cs"/>
                <a:sym typeface="Helvetica"/>
              </a:defRPr>
            </a:lvl1pPr>
          </a:lstStyle>
          <a:p>
            <a:r>
              <a:rPr dirty="0"/>
              <a:t>Summary of baselines.</a:t>
            </a:r>
          </a:p>
        </p:txBody>
      </p:sp>
      <p:sp>
        <p:nvSpPr>
          <p:cNvPr id="630" name="Experiments: Baselines"/>
          <p:cNvSpPr txBox="1"/>
          <p:nvPr/>
        </p:nvSpPr>
        <p:spPr>
          <a:xfrm>
            <a:off x="8790643" y="493739"/>
            <a:ext cx="8358670" cy="92332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4800" b="1">
                <a:latin typeface="+mj-lt"/>
                <a:ea typeface="+mj-ea"/>
                <a:cs typeface="+mj-cs"/>
                <a:sym typeface="Helvetica"/>
              </a:defRPr>
            </a:lvl1pPr>
          </a:lstStyle>
          <a:p>
            <a:r>
              <a:rPr dirty="0"/>
              <a:t>Experiments: Baselines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PCA on the 20-dimensional document representations from the 20 Newsgroups dataset."/>
          <p:cNvSpPr txBox="1"/>
          <p:nvPr/>
        </p:nvSpPr>
        <p:spPr>
          <a:xfrm>
            <a:off x="2476964" y="10178329"/>
            <a:ext cx="19229544" cy="76943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3800"/>
            </a:lvl1pPr>
          </a:lstStyle>
          <a:p>
            <a:r>
              <a:rPr dirty="0">
                <a:latin typeface="Helvetica" pitchFamily="2" charset="0"/>
              </a:rPr>
              <a:t>PCA on the 20-dimensional document representations from the 20 Newsgroups dataset.</a:t>
            </a:r>
          </a:p>
        </p:txBody>
      </p:sp>
      <p:grpSp>
        <p:nvGrpSpPr>
          <p:cNvPr id="647" name="Group"/>
          <p:cNvGrpSpPr/>
          <p:nvPr/>
        </p:nvGrpSpPr>
        <p:grpSpPr>
          <a:xfrm>
            <a:off x="1349431" y="2923971"/>
            <a:ext cx="21484612" cy="6651889"/>
            <a:chOff x="0" y="0"/>
            <a:chExt cx="21484611" cy="6651888"/>
          </a:xfrm>
        </p:grpSpPr>
        <p:grpSp>
          <p:nvGrpSpPr>
            <p:cNvPr id="637" name="Group"/>
            <p:cNvGrpSpPr/>
            <p:nvPr/>
          </p:nvGrpSpPr>
          <p:grpSpPr>
            <a:xfrm>
              <a:off x="0" y="87749"/>
              <a:ext cx="5675080" cy="6564139"/>
              <a:chOff x="0" y="0"/>
              <a:chExt cx="5675079" cy="6564137"/>
            </a:xfrm>
          </p:grpSpPr>
          <p:pic>
            <p:nvPicPr>
              <p:cNvPr id="635" name="20news_ae_20D_sigm_noweight_test_pca12.png" descr="20news_ae_20D_sigm_noweight_test_pca12.png"/>
              <p:cNvPicPr>
                <a:picLocks noChangeAspect="1"/>
              </p:cNvPicPr>
              <p:nvPr/>
            </p:nvPicPr>
            <p:blipFill>
              <a:blip r:embed="rId3"/>
              <a:stretch>
                <a:fillRect/>
              </a:stretch>
            </p:blipFill>
            <p:spPr>
              <a:xfrm>
                <a:off x="0" y="0"/>
                <a:ext cx="5675079" cy="5675079"/>
              </a:xfrm>
              <a:prstGeom prst="rect">
                <a:avLst/>
              </a:prstGeom>
              <a:ln w="12700" cap="flat">
                <a:noFill/>
                <a:miter lim="400000"/>
              </a:ln>
              <a:effectLst/>
            </p:spPr>
          </p:pic>
          <p:sp>
            <p:nvSpPr>
              <p:cNvPr id="636" name="AE"/>
              <p:cNvSpPr txBox="1"/>
              <p:nvPr/>
            </p:nvSpPr>
            <p:spPr>
              <a:xfrm>
                <a:off x="1730878" y="5825475"/>
                <a:ext cx="800217" cy="7386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r>
                  <a:rPr dirty="0">
                    <a:latin typeface="Helvetica" pitchFamily="2" charset="0"/>
                  </a:rPr>
                  <a:t>AE</a:t>
                </a:r>
              </a:p>
            </p:txBody>
          </p:sp>
        </p:grpSp>
        <p:grpSp>
          <p:nvGrpSpPr>
            <p:cNvPr id="640" name="Group"/>
            <p:cNvGrpSpPr/>
            <p:nvPr/>
          </p:nvGrpSpPr>
          <p:grpSpPr>
            <a:xfrm>
              <a:off x="5329396" y="87749"/>
              <a:ext cx="5675081" cy="6564139"/>
              <a:chOff x="0" y="0"/>
              <a:chExt cx="5675079" cy="6564137"/>
            </a:xfrm>
          </p:grpSpPr>
          <p:pic>
            <p:nvPicPr>
              <p:cNvPr id="638" name="20news_ksae_k6_20D_linear_test_pca12.png" descr="20news_ksae_k6_20D_linear_test_pca12.png"/>
              <p:cNvPicPr>
                <a:picLocks noChangeAspect="1"/>
              </p:cNvPicPr>
              <p:nvPr/>
            </p:nvPicPr>
            <p:blipFill>
              <a:blip r:embed="rId4"/>
              <a:stretch>
                <a:fillRect/>
              </a:stretch>
            </p:blipFill>
            <p:spPr>
              <a:xfrm>
                <a:off x="0" y="0"/>
                <a:ext cx="5675079" cy="5675079"/>
              </a:xfrm>
              <a:prstGeom prst="rect">
                <a:avLst/>
              </a:prstGeom>
              <a:ln w="12700" cap="flat">
                <a:noFill/>
                <a:miter lim="400000"/>
              </a:ln>
              <a:effectLst/>
            </p:spPr>
          </p:pic>
          <p:sp>
            <p:nvSpPr>
              <p:cNvPr id="639" name="KSAE"/>
              <p:cNvSpPr txBox="1"/>
              <p:nvPr/>
            </p:nvSpPr>
            <p:spPr>
              <a:xfrm>
                <a:off x="2217980" y="5825475"/>
                <a:ext cx="1415770" cy="7386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r>
                  <a:rPr dirty="0">
                    <a:latin typeface="Helvetica" pitchFamily="2" charset="0"/>
                  </a:rPr>
                  <a:t>KSAE</a:t>
                </a:r>
              </a:p>
            </p:txBody>
          </p:sp>
        </p:grpSp>
        <p:grpSp>
          <p:nvGrpSpPr>
            <p:cNvPr id="643" name="Group"/>
            <p:cNvGrpSpPr/>
            <p:nvPr/>
          </p:nvGrpSpPr>
          <p:grpSpPr>
            <a:xfrm>
              <a:off x="10460998" y="87749"/>
              <a:ext cx="5675081" cy="6564139"/>
              <a:chOff x="0" y="0"/>
              <a:chExt cx="5675079" cy="6564137"/>
            </a:xfrm>
          </p:grpSpPr>
          <p:pic>
            <p:nvPicPr>
              <p:cNvPr id="641" name="20news_lda_20D_iter10_test_pca12.png" descr="20news_lda_20D_iter10_test_pca12.png"/>
              <p:cNvPicPr>
                <a:picLocks noChangeAspect="1"/>
              </p:cNvPicPr>
              <p:nvPr/>
            </p:nvPicPr>
            <p:blipFill>
              <a:blip r:embed="rId5"/>
              <a:stretch>
                <a:fillRect/>
              </a:stretch>
            </p:blipFill>
            <p:spPr>
              <a:xfrm>
                <a:off x="0" y="0"/>
                <a:ext cx="5675079" cy="5675079"/>
              </a:xfrm>
              <a:prstGeom prst="rect">
                <a:avLst/>
              </a:prstGeom>
              <a:ln w="12700" cap="flat">
                <a:noFill/>
                <a:miter lim="400000"/>
              </a:ln>
              <a:effectLst/>
            </p:spPr>
          </p:pic>
          <p:sp>
            <p:nvSpPr>
              <p:cNvPr id="642" name="LDA"/>
              <p:cNvSpPr txBox="1"/>
              <p:nvPr/>
            </p:nvSpPr>
            <p:spPr>
              <a:xfrm>
                <a:off x="2342613" y="5825475"/>
                <a:ext cx="1082346" cy="7386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r>
                  <a:rPr dirty="0">
                    <a:latin typeface="Helvetica" pitchFamily="2" charset="0"/>
                  </a:rPr>
                  <a:t>LDA</a:t>
                </a:r>
              </a:p>
            </p:txBody>
          </p:sp>
        </p:grpSp>
        <p:grpSp>
          <p:nvGrpSpPr>
            <p:cNvPr id="646" name="Group"/>
            <p:cNvGrpSpPr/>
            <p:nvPr/>
          </p:nvGrpSpPr>
          <p:grpSpPr>
            <a:xfrm>
              <a:off x="15721781" y="0"/>
              <a:ext cx="5762830" cy="6651888"/>
              <a:chOff x="0" y="0"/>
              <a:chExt cx="5762829" cy="6651887"/>
            </a:xfrm>
          </p:grpSpPr>
          <p:pic>
            <p:nvPicPr>
              <p:cNvPr id="644" name="20news_kate_k6_20D_tanhneg_noweight_test_pca12.png" descr="20news_kate_k6_20D_tanhneg_noweight_test_pca12.png"/>
              <p:cNvPicPr>
                <a:picLocks noChangeAspect="1"/>
              </p:cNvPicPr>
              <p:nvPr/>
            </p:nvPicPr>
            <p:blipFill>
              <a:blip r:embed="rId6"/>
              <a:stretch>
                <a:fillRect/>
              </a:stretch>
            </p:blipFill>
            <p:spPr>
              <a:xfrm>
                <a:off x="0" y="0"/>
                <a:ext cx="5762829" cy="5762829"/>
              </a:xfrm>
              <a:prstGeom prst="rect">
                <a:avLst/>
              </a:prstGeom>
              <a:ln w="12700" cap="flat">
                <a:noFill/>
                <a:miter lim="400000"/>
              </a:ln>
              <a:effectLst/>
            </p:spPr>
          </p:pic>
          <p:sp>
            <p:nvSpPr>
              <p:cNvPr id="645" name="KATE"/>
              <p:cNvSpPr txBox="1"/>
              <p:nvPr/>
            </p:nvSpPr>
            <p:spPr>
              <a:xfrm>
                <a:off x="2277881" y="5913225"/>
                <a:ext cx="1390122" cy="73866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a:solidFill>
                      <a:srgbClr val="FF2939"/>
                    </a:solidFill>
                  </a:defRPr>
                </a:lvl1pPr>
              </a:lstStyle>
              <a:p>
                <a:r>
                  <a:rPr dirty="0">
                    <a:latin typeface="Helvetica" pitchFamily="2" charset="0"/>
                  </a:rPr>
                  <a:t>KATE</a:t>
                </a:r>
              </a:p>
            </p:txBody>
          </p:sp>
        </p:grpSp>
      </p:grpSp>
      <p:sp>
        <p:nvSpPr>
          <p:cNvPr id="648" name="Experiments: Visualization of Learned Document Representations"/>
          <p:cNvSpPr txBox="1"/>
          <p:nvPr/>
        </p:nvSpPr>
        <p:spPr>
          <a:xfrm>
            <a:off x="2048398" y="493739"/>
            <a:ext cx="20347160"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rPr dirty="0"/>
              <a:t>Experiments: Visualization of Learned Document Representations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4" name="Group"/>
          <p:cNvGrpSpPr/>
          <p:nvPr/>
        </p:nvGrpSpPr>
        <p:grpSpPr>
          <a:xfrm>
            <a:off x="3224714" y="1810924"/>
            <a:ext cx="8077508" cy="4897759"/>
            <a:chOff x="0" y="0"/>
            <a:chExt cx="8077506" cy="4897758"/>
          </a:xfrm>
        </p:grpSpPr>
        <p:pic>
          <p:nvPicPr>
            <p:cNvPr id="652" name="20news_ae_20D_sigm_noweight_test_tsne.png" descr="20news_ae_20D_sigm_noweight_test_tsne.png"/>
            <p:cNvPicPr>
              <a:picLocks noChangeAspect="1"/>
            </p:cNvPicPr>
            <p:nvPr/>
          </p:nvPicPr>
          <p:blipFill>
            <a:blip r:embed="rId3"/>
            <a:stretch>
              <a:fillRect/>
            </a:stretch>
          </p:blipFill>
          <p:spPr>
            <a:xfrm>
              <a:off x="0" y="0"/>
              <a:ext cx="8077507" cy="4183476"/>
            </a:xfrm>
            <a:prstGeom prst="rect">
              <a:avLst/>
            </a:prstGeom>
            <a:ln w="12700" cap="flat">
              <a:noFill/>
              <a:miter lim="400000"/>
            </a:ln>
            <a:effectLst/>
          </p:spPr>
        </p:pic>
        <p:sp>
          <p:nvSpPr>
            <p:cNvPr id="653" name="AE"/>
            <p:cNvSpPr txBox="1"/>
            <p:nvPr/>
          </p:nvSpPr>
          <p:spPr>
            <a:xfrm>
              <a:off x="3389701" y="4220090"/>
              <a:ext cx="1052915" cy="67766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rPr dirty="0">
                  <a:latin typeface="Helvetica" pitchFamily="2" charset="0"/>
                </a:rPr>
                <a:t>AE</a:t>
              </a:r>
            </a:p>
          </p:txBody>
        </p:sp>
      </p:grpSp>
      <p:grpSp>
        <p:nvGrpSpPr>
          <p:cNvPr id="657" name="Group"/>
          <p:cNvGrpSpPr/>
          <p:nvPr/>
        </p:nvGrpSpPr>
        <p:grpSpPr>
          <a:xfrm>
            <a:off x="12637844" y="1851467"/>
            <a:ext cx="8072137" cy="4897759"/>
            <a:chOff x="0" y="0"/>
            <a:chExt cx="8072136" cy="4897758"/>
          </a:xfrm>
        </p:grpSpPr>
        <p:pic>
          <p:nvPicPr>
            <p:cNvPr id="655" name="20news_ksae_k6_20D_linear_test_tsne.png" descr="20news_ksae_k6_20D_linear_test_tsne.png"/>
            <p:cNvPicPr>
              <a:picLocks noChangeAspect="1"/>
            </p:cNvPicPr>
            <p:nvPr/>
          </p:nvPicPr>
          <p:blipFill>
            <a:blip r:embed="rId4"/>
            <a:stretch>
              <a:fillRect/>
            </a:stretch>
          </p:blipFill>
          <p:spPr>
            <a:xfrm>
              <a:off x="0" y="0"/>
              <a:ext cx="8072137" cy="4180695"/>
            </a:xfrm>
            <a:prstGeom prst="rect">
              <a:avLst/>
            </a:prstGeom>
            <a:ln w="12700" cap="flat">
              <a:noFill/>
              <a:miter lim="400000"/>
            </a:ln>
            <a:effectLst/>
          </p:spPr>
        </p:pic>
        <p:sp>
          <p:nvSpPr>
            <p:cNvPr id="656" name="KSAE"/>
            <p:cNvSpPr txBox="1"/>
            <p:nvPr/>
          </p:nvSpPr>
          <p:spPr>
            <a:xfrm>
              <a:off x="3197588" y="4207890"/>
              <a:ext cx="1531171" cy="68986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rPr dirty="0">
                  <a:latin typeface="Helvetica" pitchFamily="2" charset="0"/>
                </a:rPr>
                <a:t>KSAE</a:t>
              </a:r>
            </a:p>
          </p:txBody>
        </p:sp>
      </p:grpSp>
      <p:grpSp>
        <p:nvGrpSpPr>
          <p:cNvPr id="660" name="Group"/>
          <p:cNvGrpSpPr/>
          <p:nvPr/>
        </p:nvGrpSpPr>
        <p:grpSpPr>
          <a:xfrm>
            <a:off x="12624117" y="6786892"/>
            <a:ext cx="7836525" cy="4716802"/>
            <a:chOff x="0" y="-147450"/>
            <a:chExt cx="7836523" cy="4716801"/>
          </a:xfrm>
        </p:grpSpPr>
        <p:pic>
          <p:nvPicPr>
            <p:cNvPr id="658" name="20news_kate_k6_20D_tanhneg_noweight_test_tsne.png" descr="20news_kate_k6_20D_tanhneg_noweight_test_tsne.png"/>
            <p:cNvPicPr>
              <a:picLocks noChangeAspect="1"/>
            </p:cNvPicPr>
            <p:nvPr/>
          </p:nvPicPr>
          <p:blipFill>
            <a:blip r:embed="rId5"/>
            <a:stretch>
              <a:fillRect/>
            </a:stretch>
          </p:blipFill>
          <p:spPr>
            <a:xfrm>
              <a:off x="0" y="-147451"/>
              <a:ext cx="7836524" cy="4058668"/>
            </a:xfrm>
            <a:prstGeom prst="rect">
              <a:avLst/>
            </a:prstGeom>
            <a:ln w="12700" cap="flat">
              <a:noFill/>
              <a:miter lim="400000"/>
            </a:ln>
            <a:effectLst/>
          </p:spPr>
        </p:pic>
        <p:sp>
          <p:nvSpPr>
            <p:cNvPr id="659" name="KATE"/>
            <p:cNvSpPr txBox="1"/>
            <p:nvPr/>
          </p:nvSpPr>
          <p:spPr>
            <a:xfrm>
              <a:off x="3340780" y="3895273"/>
              <a:ext cx="1493630" cy="67407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a:solidFill>
                    <a:srgbClr val="FF2939"/>
                  </a:solidFill>
                </a:defRPr>
              </a:lvl1pPr>
            </a:lstStyle>
            <a:p>
              <a:r>
                <a:rPr dirty="0">
                  <a:latin typeface="Helvetica" pitchFamily="2" charset="0"/>
                </a:rPr>
                <a:t>KATE</a:t>
              </a:r>
            </a:p>
          </p:txBody>
        </p:sp>
      </p:grpSp>
      <p:grpSp>
        <p:nvGrpSpPr>
          <p:cNvPr id="663" name="Group"/>
          <p:cNvGrpSpPr/>
          <p:nvPr/>
        </p:nvGrpSpPr>
        <p:grpSpPr>
          <a:xfrm>
            <a:off x="3224714" y="6757465"/>
            <a:ext cx="8077508" cy="4852270"/>
            <a:chOff x="0" y="0"/>
            <a:chExt cx="8077506" cy="4852268"/>
          </a:xfrm>
        </p:grpSpPr>
        <p:pic>
          <p:nvPicPr>
            <p:cNvPr id="661" name="20news_lda_20D_iter10_test_tsne.png" descr="20news_lda_20D_iter10_test_tsne.png"/>
            <p:cNvPicPr>
              <a:picLocks noChangeAspect="1"/>
            </p:cNvPicPr>
            <p:nvPr/>
          </p:nvPicPr>
          <p:blipFill>
            <a:blip r:embed="rId6"/>
            <a:stretch>
              <a:fillRect/>
            </a:stretch>
          </p:blipFill>
          <p:spPr>
            <a:xfrm>
              <a:off x="0" y="0"/>
              <a:ext cx="8077507" cy="4183476"/>
            </a:xfrm>
            <a:prstGeom prst="rect">
              <a:avLst/>
            </a:prstGeom>
            <a:ln w="12700" cap="flat">
              <a:noFill/>
              <a:miter lim="400000"/>
            </a:ln>
            <a:effectLst/>
          </p:spPr>
        </p:pic>
        <p:sp>
          <p:nvSpPr>
            <p:cNvPr id="662" name="LDA"/>
            <p:cNvSpPr txBox="1"/>
            <p:nvPr/>
          </p:nvSpPr>
          <p:spPr>
            <a:xfrm>
              <a:off x="3242655" y="4174600"/>
              <a:ext cx="1592197" cy="67766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rPr dirty="0">
                  <a:latin typeface="Helvetica" pitchFamily="2" charset="0"/>
                </a:rPr>
                <a:t>LDA</a:t>
              </a:r>
            </a:p>
          </p:txBody>
        </p:sp>
      </p:grpSp>
      <p:sp>
        <p:nvSpPr>
          <p:cNvPr id="664" name="Experiments: Visualization of Learned Document Representations (cont’d)"/>
          <p:cNvSpPr txBox="1"/>
          <p:nvPr/>
        </p:nvSpPr>
        <p:spPr>
          <a:xfrm>
            <a:off x="1337198" y="493740"/>
            <a:ext cx="22609730" cy="92332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4800" b="1">
                <a:latin typeface="+mj-lt"/>
                <a:ea typeface="+mj-ea"/>
                <a:cs typeface="+mj-cs"/>
                <a:sym typeface="Helvetica"/>
              </a:defRPr>
            </a:lvl1pPr>
          </a:lstStyle>
          <a:p>
            <a:r>
              <a:rPr dirty="0"/>
              <a:t>Experiments: Visualization of Learned Document Representations (cont’d)</a:t>
            </a:r>
          </a:p>
        </p:txBody>
      </p:sp>
      <p:sp>
        <p:nvSpPr>
          <p:cNvPr id="665" name="T-SNE on the 20-dimensional document representations from the 20 Newsgroups dataset."/>
          <p:cNvSpPr txBox="1"/>
          <p:nvPr/>
        </p:nvSpPr>
        <p:spPr>
          <a:xfrm>
            <a:off x="2382626" y="11715322"/>
            <a:ext cx="19618747" cy="76943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3800"/>
            </a:lvl1pPr>
          </a:lstStyle>
          <a:p>
            <a:r>
              <a:rPr dirty="0">
                <a:latin typeface="Helvetica" pitchFamily="2" charset="0"/>
              </a:rPr>
              <a:t>T-SNE on the 20-dimensional document representations from the 20 Newsgroups dataset.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Experiments: Topics Learned by Various Models"/>
          <p:cNvSpPr txBox="1"/>
          <p:nvPr/>
        </p:nvSpPr>
        <p:spPr>
          <a:xfrm>
            <a:off x="4918598" y="493740"/>
            <a:ext cx="14425651"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Experiments: Topics Learned by Various Models</a:t>
            </a:r>
          </a:p>
        </p:txBody>
      </p:sp>
      <p:grpSp>
        <p:nvGrpSpPr>
          <p:cNvPr id="678" name="Group"/>
          <p:cNvGrpSpPr/>
          <p:nvPr/>
        </p:nvGrpSpPr>
        <p:grpSpPr>
          <a:xfrm>
            <a:off x="4736868" y="1830275"/>
            <a:ext cx="19274693" cy="10590857"/>
            <a:chOff x="-1051836" y="0"/>
            <a:chExt cx="19274691" cy="10590855"/>
          </a:xfrm>
        </p:grpSpPr>
        <p:sp>
          <p:nvSpPr>
            <p:cNvPr id="670" name="Topics learned by various models from the 20 Newsgroups dataset."/>
            <p:cNvSpPr txBox="1"/>
            <p:nvPr/>
          </p:nvSpPr>
          <p:spPr>
            <a:xfrm>
              <a:off x="-1051836" y="9821416"/>
              <a:ext cx="14752415" cy="76943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defRPr sz="3800"/>
              </a:lvl1pPr>
            </a:lstStyle>
            <a:p>
              <a:r>
                <a:rPr dirty="0">
                  <a:latin typeface="Helvetica" pitchFamily="2" charset="0"/>
                </a:rPr>
                <a:t>Topics learned by various models from the 20 Newsgroups dataset.</a:t>
              </a:r>
            </a:p>
          </p:txBody>
        </p:sp>
        <p:grpSp>
          <p:nvGrpSpPr>
            <p:cNvPr id="675" name="Group"/>
            <p:cNvGrpSpPr/>
            <p:nvPr/>
          </p:nvGrpSpPr>
          <p:grpSpPr>
            <a:xfrm>
              <a:off x="0" y="0"/>
              <a:ext cx="12648743" cy="9622357"/>
              <a:chOff x="0" y="0"/>
              <a:chExt cx="12648742" cy="9622356"/>
            </a:xfrm>
          </p:grpSpPr>
          <p:pic>
            <p:nvPicPr>
              <p:cNvPr id="671" name="Image" descr="Image"/>
              <p:cNvPicPr>
                <a:picLocks noChangeAspect="1"/>
              </p:cNvPicPr>
              <p:nvPr/>
            </p:nvPicPr>
            <p:blipFill>
              <a:blip r:embed="rId3"/>
              <a:stretch>
                <a:fillRect/>
              </a:stretch>
            </p:blipFill>
            <p:spPr>
              <a:xfrm>
                <a:off x="0" y="0"/>
                <a:ext cx="12648743" cy="9622357"/>
              </a:xfrm>
              <a:prstGeom prst="rect">
                <a:avLst/>
              </a:prstGeom>
              <a:ln w="12700" cap="flat">
                <a:noFill/>
                <a:miter lim="400000"/>
              </a:ln>
              <a:effectLst/>
            </p:spPr>
          </p:pic>
          <p:sp>
            <p:nvSpPr>
              <p:cNvPr id="672" name="Oval"/>
              <p:cNvSpPr/>
              <p:nvPr/>
            </p:nvSpPr>
            <p:spPr>
              <a:xfrm>
                <a:off x="5454309" y="2425533"/>
                <a:ext cx="7104616" cy="1217931"/>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673" name="Oval"/>
              <p:cNvSpPr/>
              <p:nvPr/>
            </p:nvSpPr>
            <p:spPr>
              <a:xfrm>
                <a:off x="5454309" y="4799758"/>
                <a:ext cx="7104616" cy="1217931"/>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674" name="Oval"/>
              <p:cNvSpPr/>
              <p:nvPr/>
            </p:nvSpPr>
            <p:spPr>
              <a:xfrm>
                <a:off x="5454309" y="7169354"/>
                <a:ext cx="7104616" cy="1217931"/>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sp>
          <p:nvSpPr>
            <p:cNvPr id="676" name="AE-like models:…"/>
            <p:cNvSpPr txBox="1"/>
            <p:nvPr/>
          </p:nvSpPr>
          <p:spPr>
            <a:xfrm>
              <a:off x="12721651" y="1517772"/>
              <a:ext cx="5501204" cy="111506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rPr dirty="0"/>
                <a:t>AE-like models:</a:t>
              </a:r>
            </a:p>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rPr dirty="0"/>
                <a:t>hidden-input weight matrix.</a:t>
              </a:r>
            </a:p>
          </p:txBody>
        </p:sp>
        <p:sp>
          <p:nvSpPr>
            <p:cNvPr id="677" name="LDA:…"/>
            <p:cNvSpPr txBox="1"/>
            <p:nvPr/>
          </p:nvSpPr>
          <p:spPr>
            <a:xfrm>
              <a:off x="12719166" y="3627015"/>
              <a:ext cx="4733053" cy="111506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rPr dirty="0"/>
                <a:t>LDA: </a:t>
              </a:r>
            </a:p>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rPr dirty="0"/>
                <a:t>topic-word distribution.</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Experiments: Word Representations Learned by Various Models"/>
          <p:cNvSpPr txBox="1"/>
          <p:nvPr/>
        </p:nvSpPr>
        <p:spPr>
          <a:xfrm>
            <a:off x="2784998" y="493740"/>
            <a:ext cx="18989912"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Experiments: Word Representations Learned by Various Models</a:t>
            </a:r>
          </a:p>
        </p:txBody>
      </p:sp>
      <p:grpSp>
        <p:nvGrpSpPr>
          <p:cNvPr id="688" name="Group"/>
          <p:cNvGrpSpPr/>
          <p:nvPr/>
        </p:nvGrpSpPr>
        <p:grpSpPr>
          <a:xfrm>
            <a:off x="2024927" y="1962510"/>
            <a:ext cx="22056750" cy="10560419"/>
            <a:chOff x="-1482433" y="0"/>
            <a:chExt cx="22056748" cy="10560418"/>
          </a:xfrm>
        </p:grpSpPr>
        <p:sp>
          <p:nvSpPr>
            <p:cNvPr id="683" name="Five nearest neighbors in the 20-D word representation space on the 20 Newsgroups dataset."/>
            <p:cNvSpPr txBox="1"/>
            <p:nvPr/>
          </p:nvSpPr>
          <p:spPr>
            <a:xfrm>
              <a:off x="-1482433" y="9790979"/>
              <a:ext cx="20510052" cy="76943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defRPr sz="3800">
                  <a:latin typeface="LinLibertineTB"/>
                  <a:ea typeface="LinLibertineTB"/>
                  <a:cs typeface="LinLibertineTB"/>
                  <a:sym typeface="LinLibertineTB"/>
                </a:defRPr>
              </a:lvl1pPr>
            </a:lstStyle>
            <a:p>
              <a:r>
                <a:rPr dirty="0">
                  <a:latin typeface="Helvetica" pitchFamily="2" charset="0"/>
                </a:rPr>
                <a:t>Five nearest neighbors in the 20-D word representation space on the 20 Newsgroups dataset.</a:t>
              </a:r>
            </a:p>
          </p:txBody>
        </p:sp>
        <p:grpSp>
          <p:nvGrpSpPr>
            <p:cNvPr id="686" name="Group"/>
            <p:cNvGrpSpPr/>
            <p:nvPr/>
          </p:nvGrpSpPr>
          <p:grpSpPr>
            <a:xfrm>
              <a:off x="0" y="0"/>
              <a:ext cx="17243342" cy="9635195"/>
              <a:chOff x="0" y="0"/>
              <a:chExt cx="17243341" cy="9635194"/>
            </a:xfrm>
          </p:grpSpPr>
          <p:pic>
            <p:nvPicPr>
              <p:cNvPr id="684" name="Image" descr="Image"/>
              <p:cNvPicPr>
                <a:picLocks noChangeAspect="1"/>
              </p:cNvPicPr>
              <p:nvPr/>
            </p:nvPicPr>
            <p:blipFill>
              <a:blip r:embed="rId3"/>
              <a:stretch>
                <a:fillRect/>
              </a:stretch>
            </p:blipFill>
            <p:spPr>
              <a:xfrm>
                <a:off x="0" y="0"/>
                <a:ext cx="17103961" cy="9635195"/>
              </a:xfrm>
              <a:prstGeom prst="rect">
                <a:avLst/>
              </a:prstGeom>
              <a:ln w="12700" cap="flat">
                <a:noFill/>
                <a:miter lim="400000"/>
              </a:ln>
              <a:effectLst/>
            </p:spPr>
          </p:pic>
          <p:sp>
            <p:nvSpPr>
              <p:cNvPr id="685" name="Oval"/>
              <p:cNvSpPr/>
              <p:nvPr/>
            </p:nvSpPr>
            <p:spPr>
              <a:xfrm>
                <a:off x="1960899" y="5069748"/>
                <a:ext cx="15282443" cy="2214377"/>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sp>
          <p:nvSpPr>
            <p:cNvPr id="687" name="AE-like models:…"/>
            <p:cNvSpPr txBox="1"/>
            <p:nvPr/>
          </p:nvSpPr>
          <p:spPr>
            <a:xfrm>
              <a:off x="17217029" y="3214338"/>
              <a:ext cx="3357286" cy="156464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rPr dirty="0"/>
                <a:t>AE-like models:</a:t>
              </a:r>
            </a:p>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rPr dirty="0"/>
                <a:t>input-hidden </a:t>
              </a:r>
            </a:p>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rPr dirty="0"/>
                <a:t>weight matrix.</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5" name="Group"/>
          <p:cNvGrpSpPr/>
          <p:nvPr/>
        </p:nvGrpSpPr>
        <p:grpSpPr>
          <a:xfrm>
            <a:off x="1228433" y="2008573"/>
            <a:ext cx="10684231" cy="10319935"/>
            <a:chOff x="-1655533" y="0"/>
            <a:chExt cx="10684230" cy="10319933"/>
          </a:xfrm>
        </p:grpSpPr>
        <p:sp>
          <p:nvSpPr>
            <p:cNvPr id="692" name="Classification accuracy on the 20 Newsgroups dataset."/>
            <p:cNvSpPr txBox="1"/>
            <p:nvPr/>
          </p:nvSpPr>
          <p:spPr>
            <a:xfrm>
              <a:off x="-1655533" y="9616353"/>
              <a:ext cx="10684230" cy="7035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lnSpc>
                  <a:spcPts val="6800"/>
                </a:lnSpc>
                <a:spcBef>
                  <a:spcPts val="2400"/>
                </a:spcBef>
                <a:defRPr sz="3400">
                  <a:latin typeface="+mj-lt"/>
                  <a:ea typeface="+mj-ea"/>
                  <a:cs typeface="+mj-cs"/>
                  <a:sym typeface="Helvetica"/>
                </a:defRPr>
              </a:lvl1pPr>
            </a:lstStyle>
            <a:p>
              <a:r>
                <a:rPr dirty="0"/>
                <a:t>Classification accuracy on the 20 Newsgroups dataset.</a:t>
              </a:r>
            </a:p>
          </p:txBody>
        </p:sp>
        <p:pic>
          <p:nvPicPr>
            <p:cNvPr id="693" name="Image" descr="Image"/>
            <p:cNvPicPr>
              <a:picLocks noChangeAspect="1"/>
            </p:cNvPicPr>
            <p:nvPr/>
          </p:nvPicPr>
          <p:blipFill>
            <a:blip r:embed="rId3"/>
            <a:stretch>
              <a:fillRect/>
            </a:stretch>
          </p:blipFill>
          <p:spPr>
            <a:xfrm>
              <a:off x="63537" y="0"/>
              <a:ext cx="7474689" cy="9441712"/>
            </a:xfrm>
            <a:prstGeom prst="rect">
              <a:avLst/>
            </a:prstGeom>
            <a:ln w="12700" cap="flat">
              <a:noFill/>
              <a:miter lim="400000"/>
            </a:ln>
            <a:effectLst/>
          </p:spPr>
        </p:pic>
        <p:sp>
          <p:nvSpPr>
            <p:cNvPr id="694" name="Oval"/>
            <p:cNvSpPr/>
            <p:nvPr/>
          </p:nvSpPr>
          <p:spPr>
            <a:xfrm>
              <a:off x="3800885" y="8753178"/>
              <a:ext cx="3831184" cy="587326"/>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sp>
        <p:nvSpPr>
          <p:cNvPr id="696" name="Experiments: Evaluating Learned Document Representations"/>
          <p:cNvSpPr txBox="1"/>
          <p:nvPr/>
        </p:nvSpPr>
        <p:spPr>
          <a:xfrm>
            <a:off x="2784998" y="493740"/>
            <a:ext cx="18133588"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Experiments: Evaluating Learned Document Representations</a:t>
            </a:r>
          </a:p>
        </p:txBody>
      </p:sp>
      <p:grpSp>
        <p:nvGrpSpPr>
          <p:cNvPr id="703" name="Group"/>
          <p:cNvGrpSpPr/>
          <p:nvPr/>
        </p:nvGrpSpPr>
        <p:grpSpPr>
          <a:xfrm>
            <a:off x="12170336" y="2050217"/>
            <a:ext cx="11370736" cy="10350957"/>
            <a:chOff x="-1119014" y="0"/>
            <a:chExt cx="11370735" cy="10350955"/>
          </a:xfrm>
        </p:grpSpPr>
        <p:grpSp>
          <p:nvGrpSpPr>
            <p:cNvPr id="699" name="Group"/>
            <p:cNvGrpSpPr/>
            <p:nvPr/>
          </p:nvGrpSpPr>
          <p:grpSpPr>
            <a:xfrm>
              <a:off x="-1119014" y="9562788"/>
              <a:ext cx="11370735" cy="788167"/>
              <a:chOff x="-433213" y="-102046"/>
              <a:chExt cx="11370734" cy="788165"/>
            </a:xfrm>
          </p:grpSpPr>
          <p:sp>
            <p:nvSpPr>
              <p:cNvPr id="697" name="Comparison of regression     score on the MRD dataset."/>
              <p:cNvSpPr txBox="1"/>
              <p:nvPr/>
            </p:nvSpPr>
            <p:spPr>
              <a:xfrm>
                <a:off x="-433213" y="-102046"/>
                <a:ext cx="11370734" cy="78816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lnSpc>
                    <a:spcPts val="6800"/>
                  </a:lnSpc>
                  <a:spcBef>
                    <a:spcPts val="2400"/>
                  </a:spcBef>
                  <a:defRPr sz="3400">
                    <a:latin typeface="+mj-lt"/>
                    <a:ea typeface="+mj-ea"/>
                    <a:cs typeface="+mj-cs"/>
                    <a:sym typeface="Helvetica"/>
                  </a:defRPr>
                </a:lvl1pPr>
              </a:lstStyle>
              <a:p>
                <a:r>
                  <a:rPr dirty="0"/>
                  <a:t>Comparison of regression     score on the MRD dataset.</a:t>
                </a:r>
              </a:p>
            </p:txBody>
          </p:sp>
          <p:pic>
            <p:nvPicPr>
              <p:cNvPr id="698" name="Image" descr="Image"/>
              <p:cNvPicPr>
                <a:picLocks noChangeAspect="1"/>
              </p:cNvPicPr>
              <p:nvPr/>
            </p:nvPicPr>
            <p:blipFill>
              <a:blip r:embed="rId4"/>
              <a:srcRect/>
              <a:stretch>
                <a:fillRect/>
              </a:stretch>
            </p:blipFill>
            <p:spPr>
              <a:xfrm>
                <a:off x="4711648" y="178898"/>
                <a:ext cx="447279" cy="492007"/>
              </a:xfrm>
              <a:prstGeom prst="rect">
                <a:avLst/>
              </a:prstGeom>
              <a:ln w="12700" cap="flat">
                <a:noFill/>
                <a:miter lim="400000"/>
              </a:ln>
              <a:effectLst/>
            </p:spPr>
          </p:pic>
        </p:grpSp>
        <p:grpSp>
          <p:nvGrpSpPr>
            <p:cNvPr id="702" name="Group"/>
            <p:cNvGrpSpPr/>
            <p:nvPr/>
          </p:nvGrpSpPr>
          <p:grpSpPr>
            <a:xfrm>
              <a:off x="156306" y="0"/>
              <a:ext cx="7765600" cy="9376735"/>
              <a:chOff x="0" y="0"/>
              <a:chExt cx="7765599" cy="9376734"/>
            </a:xfrm>
          </p:grpSpPr>
          <p:pic>
            <p:nvPicPr>
              <p:cNvPr id="700" name="Image" descr="Image"/>
              <p:cNvPicPr>
                <a:picLocks noChangeAspect="1"/>
              </p:cNvPicPr>
              <p:nvPr/>
            </p:nvPicPr>
            <p:blipFill>
              <a:blip r:embed="rId5"/>
              <a:stretch>
                <a:fillRect/>
              </a:stretch>
            </p:blipFill>
            <p:spPr>
              <a:xfrm>
                <a:off x="0" y="0"/>
                <a:ext cx="7655860" cy="9376735"/>
              </a:xfrm>
              <a:prstGeom prst="rect">
                <a:avLst/>
              </a:prstGeom>
              <a:ln w="12700" cap="flat">
                <a:noFill/>
                <a:miter lim="400000"/>
              </a:ln>
              <a:effectLst/>
            </p:spPr>
          </p:pic>
          <p:sp>
            <p:nvSpPr>
              <p:cNvPr id="701" name="Oval"/>
              <p:cNvSpPr/>
              <p:nvPr/>
            </p:nvSpPr>
            <p:spPr>
              <a:xfrm>
                <a:off x="3934415" y="8686133"/>
                <a:ext cx="3831185" cy="587326"/>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Comparison of MLC F1 score on the Reuters RCV1-v2 and Wiki10+ datasets."/>
          <p:cNvSpPr txBox="1"/>
          <p:nvPr/>
        </p:nvSpPr>
        <p:spPr>
          <a:xfrm>
            <a:off x="3572658" y="11089793"/>
            <a:ext cx="16926429" cy="10212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7300"/>
              </a:lnSpc>
              <a:spcBef>
                <a:spcPts val="2400"/>
              </a:spcBef>
              <a:defRPr sz="3800">
                <a:latin typeface="+mj-lt"/>
                <a:ea typeface="+mj-ea"/>
                <a:cs typeface="+mj-cs"/>
                <a:sym typeface="Helvetica"/>
              </a:defRPr>
            </a:lvl1pPr>
          </a:lstStyle>
          <a:p>
            <a:r>
              <a:rPr dirty="0">
                <a:latin typeface="Helvetica" pitchFamily="2" charset="0"/>
              </a:rPr>
              <a:t>Comparison of MLC F1 score on the Reuters RCV1-v2 and Wiki10+ datasets.</a:t>
            </a:r>
          </a:p>
        </p:txBody>
      </p:sp>
      <p:pic>
        <p:nvPicPr>
          <p:cNvPr id="708" name="Image" descr="Image"/>
          <p:cNvPicPr>
            <a:picLocks noChangeAspect="1"/>
          </p:cNvPicPr>
          <p:nvPr/>
        </p:nvPicPr>
        <p:blipFill>
          <a:blip r:embed="rId3"/>
          <a:stretch>
            <a:fillRect/>
          </a:stretch>
        </p:blipFill>
        <p:spPr>
          <a:xfrm>
            <a:off x="2099384" y="2547004"/>
            <a:ext cx="20853224" cy="8162832"/>
          </a:xfrm>
          <a:prstGeom prst="rect">
            <a:avLst/>
          </a:prstGeom>
          <a:ln w="12700">
            <a:miter lim="400000"/>
          </a:ln>
        </p:spPr>
      </p:pic>
      <p:sp>
        <p:nvSpPr>
          <p:cNvPr id="709" name="Oval"/>
          <p:cNvSpPr/>
          <p:nvPr/>
        </p:nvSpPr>
        <p:spPr>
          <a:xfrm>
            <a:off x="5753506" y="10038122"/>
            <a:ext cx="7901141" cy="655839"/>
          </a:xfrm>
          <a:prstGeom prst="ellipse">
            <a:avLst/>
          </a:prstGeom>
          <a:ln w="25400">
            <a:solidFill>
              <a:srgbClr val="E539BC"/>
            </a:solidFill>
            <a:custDash>
              <a:ds d="600000" sp="600000"/>
            </a:custDash>
            <a:miter lim="400000"/>
          </a:ln>
          <a:effectLst>
            <a:outerShdw blurRad="76200" dist="50800" dir="2700000" rotWithShape="0">
              <a:srgbClr val="000000">
                <a:alpha val="58916"/>
              </a:srgbClr>
            </a:outerShdw>
          </a:effectLst>
        </p:spPr>
        <p:txBody>
          <a:bodyPr tIns="91439" bIns="91439" anchor="ctr"/>
          <a:lstStyle/>
          <a:p>
            <a:endParaRPr/>
          </a:p>
        </p:txBody>
      </p:sp>
      <p:sp>
        <p:nvSpPr>
          <p:cNvPr id="710" name="Oval"/>
          <p:cNvSpPr/>
          <p:nvPr/>
        </p:nvSpPr>
        <p:spPr>
          <a:xfrm>
            <a:off x="14541504" y="10038122"/>
            <a:ext cx="8158627" cy="655839"/>
          </a:xfrm>
          <a:prstGeom prst="ellipse">
            <a:avLst/>
          </a:prstGeom>
          <a:ln w="25400">
            <a:solidFill>
              <a:srgbClr val="E539BC"/>
            </a:solidFill>
            <a:custDash>
              <a:ds d="600000" sp="600000"/>
            </a:custDash>
            <a:miter lim="400000"/>
          </a:ln>
          <a:effectLst>
            <a:outerShdw blurRad="76200" dist="50800" dir="2700000" rotWithShape="0">
              <a:srgbClr val="000000">
                <a:alpha val="58916"/>
              </a:srgbClr>
            </a:outerShdw>
          </a:effectLst>
        </p:spPr>
        <p:txBody>
          <a:bodyPr tIns="91439" bIns="91439" anchor="ctr"/>
          <a:lstStyle/>
          <a:p>
            <a:endParaRPr/>
          </a:p>
        </p:txBody>
      </p:sp>
      <p:sp>
        <p:nvSpPr>
          <p:cNvPr id="711" name="Experiments: Evaluating Learned Document Representations (cont’d)"/>
          <p:cNvSpPr txBox="1"/>
          <p:nvPr/>
        </p:nvSpPr>
        <p:spPr>
          <a:xfrm>
            <a:off x="2429398" y="493740"/>
            <a:ext cx="20476738"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Experiments: Evaluating Learned Document Representations (cont’d)</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p:cNvGrpSpPr/>
          <p:nvPr/>
        </p:nvGrpSpPr>
        <p:grpSpPr>
          <a:xfrm>
            <a:off x="301943" y="8242346"/>
            <a:ext cx="4106009" cy="1919590"/>
            <a:chOff x="-50800" y="0"/>
            <a:chExt cx="4106008" cy="1919588"/>
          </a:xfrm>
        </p:grpSpPr>
        <p:sp>
          <p:nvSpPr>
            <p:cNvPr id="138" name="Arrow"/>
            <p:cNvSpPr/>
            <p:nvPr/>
          </p:nvSpPr>
          <p:spPr>
            <a:xfrm rot="10795069">
              <a:off x="2292967" y="667148"/>
              <a:ext cx="1761823" cy="585449"/>
            </a:xfrm>
            <a:prstGeom prst="rightArrow">
              <a:avLst>
                <a:gd name="adj1" fmla="val 32000"/>
                <a:gd name="adj2" fmla="val 140153"/>
              </a:avLst>
            </a:prstGeom>
            <a:solidFill>
              <a:srgbClr val="794EFF"/>
            </a:solidFill>
            <a:ln w="25400" cap="flat">
              <a:solidFill>
                <a:srgbClr val="8A4020"/>
              </a:solidFill>
              <a:prstDash val="solid"/>
              <a:round/>
            </a:ln>
            <a:effectLst>
              <a:outerShdw blurRad="76200" dist="50800" dir="163702" rotWithShape="0">
                <a:srgbClr val="000000">
                  <a:alpha val="60000"/>
                </a:srgbClr>
              </a:outerShdw>
            </a:effectLst>
          </p:spPr>
          <p:txBody>
            <a:bodyPr wrap="square" lIns="91439" tIns="91439" rIns="91439" bIns="91439" numCol="1" anchor="ctr">
              <a:noAutofit/>
            </a:bodyPr>
            <a:lstStyle/>
            <a:p>
              <a:pPr>
                <a:defRPr>
                  <a:solidFill>
                    <a:srgbClr val="FFFFFF"/>
                  </a:solidFill>
                </a:defRPr>
              </a:pPr>
              <a:endParaRPr/>
            </a:p>
          </p:txBody>
        </p:sp>
        <p:sp>
          <p:nvSpPr>
            <p:cNvPr id="139" name="Auto-encoders"/>
            <p:cNvSpPr/>
            <p:nvPr/>
          </p:nvSpPr>
          <p:spPr>
            <a:xfrm>
              <a:off x="-50800" y="0"/>
              <a:ext cx="2249797" cy="1919589"/>
            </a:xfrm>
            <a:prstGeom prst="roundRect">
              <a:avLst>
                <a:gd name="adj" fmla="val 14770"/>
              </a:avLst>
            </a:prstGeom>
            <a:solidFill>
              <a:schemeClr val="accent1"/>
            </a:solidFill>
            <a:ln w="25400" cap="flat">
              <a:solidFill>
                <a:srgbClr val="A6600D"/>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noAutofit/>
            </a:bodyPr>
            <a:lstStyle>
              <a:lvl1pPr algn="ctr">
                <a:defRPr>
                  <a:solidFill>
                    <a:srgbClr val="FFFFFF"/>
                  </a:solidFill>
                </a:defRPr>
              </a:lvl1pPr>
            </a:lstStyle>
            <a:p>
              <a:r>
                <a:t>Auto-encoders</a:t>
              </a:r>
            </a:p>
          </p:txBody>
        </p:sp>
      </p:grpSp>
      <p:sp>
        <p:nvSpPr>
          <p:cNvPr id="141" name="Autoencoders for Text: Motivation"/>
          <p:cNvSpPr txBox="1"/>
          <p:nvPr/>
        </p:nvSpPr>
        <p:spPr>
          <a:xfrm>
            <a:off x="7374049" y="637673"/>
            <a:ext cx="10402926"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rPr dirty="0"/>
              <a:t>Autoencoders</a:t>
            </a:r>
            <a:r>
              <a:rPr dirty="0">
                <a:latin typeface="Helvetica" pitchFamily="2" charset="0"/>
              </a:rPr>
              <a:t> for Text: Motivation</a:t>
            </a:r>
          </a:p>
        </p:txBody>
      </p:sp>
      <p:grpSp>
        <p:nvGrpSpPr>
          <p:cNvPr id="170" name="Group"/>
          <p:cNvGrpSpPr/>
          <p:nvPr/>
        </p:nvGrpSpPr>
        <p:grpSpPr>
          <a:xfrm>
            <a:off x="4454460" y="3596515"/>
            <a:ext cx="11770321" cy="7027507"/>
            <a:chOff x="0" y="21675"/>
            <a:chExt cx="11770320" cy="7027505"/>
          </a:xfrm>
        </p:grpSpPr>
        <p:grpSp>
          <p:nvGrpSpPr>
            <p:cNvPr id="168" name="Group"/>
            <p:cNvGrpSpPr/>
            <p:nvPr/>
          </p:nvGrpSpPr>
          <p:grpSpPr>
            <a:xfrm>
              <a:off x="0" y="21675"/>
              <a:ext cx="11770321" cy="7027507"/>
              <a:chOff x="-32614" y="21674"/>
              <a:chExt cx="11770320" cy="7027506"/>
            </a:xfrm>
          </p:grpSpPr>
          <p:grpSp>
            <p:nvGrpSpPr>
              <p:cNvPr id="165" name="Group"/>
              <p:cNvGrpSpPr/>
              <p:nvPr/>
            </p:nvGrpSpPr>
            <p:grpSpPr>
              <a:xfrm>
                <a:off x="308191" y="231261"/>
                <a:ext cx="10062539" cy="6436491"/>
                <a:chOff x="47340" y="0"/>
                <a:chExt cx="10062538" cy="6436490"/>
              </a:xfrm>
            </p:grpSpPr>
            <p:sp>
              <p:nvSpPr>
                <p:cNvPr id="142" name="Line"/>
                <p:cNvSpPr/>
                <p:nvPr/>
              </p:nvSpPr>
              <p:spPr>
                <a:xfrm flipV="1">
                  <a:off x="7301024" y="2706493"/>
                  <a:ext cx="1671774" cy="1469261"/>
                </a:xfrm>
                <a:prstGeom prst="line">
                  <a:avLst/>
                </a:prstGeom>
                <a:noFill/>
                <a:ln w="76200" cap="flat">
                  <a:solidFill>
                    <a:srgbClr val="000000"/>
                  </a:solidFill>
                  <a:prstDash val="solid"/>
                  <a:round/>
                </a:ln>
                <a:effectLst/>
              </p:spPr>
              <p:txBody>
                <a:bodyPr wrap="square" lIns="91439" tIns="91439" rIns="91439" bIns="91439" numCol="1" anchor="t">
                  <a:noAutofit/>
                </a:bodyPr>
                <a:lstStyle/>
                <a:p>
                  <a:endParaRPr/>
                </a:p>
              </p:txBody>
            </p:sp>
            <p:sp>
              <p:nvSpPr>
                <p:cNvPr id="143" name="Line"/>
                <p:cNvSpPr/>
                <p:nvPr/>
              </p:nvSpPr>
              <p:spPr>
                <a:xfrm flipH="1" flipV="1">
                  <a:off x="3062115" y="2725169"/>
                  <a:ext cx="1496547" cy="1214562"/>
                </a:xfrm>
                <a:prstGeom prst="line">
                  <a:avLst/>
                </a:prstGeom>
                <a:noFill/>
                <a:ln w="76200" cap="flat">
                  <a:solidFill>
                    <a:srgbClr val="000000"/>
                  </a:solidFill>
                  <a:prstDash val="solid"/>
                  <a:round/>
                </a:ln>
                <a:effectLst/>
              </p:spPr>
              <p:txBody>
                <a:bodyPr wrap="square" lIns="91439" tIns="91439" rIns="91439" bIns="91439" numCol="1" anchor="t">
                  <a:noAutofit/>
                </a:bodyPr>
                <a:lstStyle/>
                <a:p>
                  <a:endParaRPr/>
                </a:p>
              </p:txBody>
            </p:sp>
            <p:sp>
              <p:nvSpPr>
                <p:cNvPr id="144" name="Line"/>
                <p:cNvSpPr/>
                <p:nvPr/>
              </p:nvSpPr>
              <p:spPr>
                <a:xfrm flipV="1">
                  <a:off x="6039854" y="2715731"/>
                  <a:ext cx="1" cy="1224000"/>
                </a:xfrm>
                <a:prstGeom prst="line">
                  <a:avLst/>
                </a:prstGeom>
                <a:noFill/>
                <a:ln w="76200" cap="flat">
                  <a:solidFill>
                    <a:srgbClr val="000000"/>
                  </a:solidFill>
                  <a:prstDash val="solid"/>
                  <a:round/>
                </a:ln>
                <a:effectLst/>
              </p:spPr>
              <p:txBody>
                <a:bodyPr wrap="square" lIns="91439" tIns="91439" rIns="91439" bIns="91439" numCol="1" anchor="t">
                  <a:noAutofit/>
                </a:bodyPr>
                <a:lstStyle/>
                <a:p>
                  <a:endParaRPr/>
                </a:p>
              </p:txBody>
            </p:sp>
            <p:sp>
              <p:nvSpPr>
                <p:cNvPr id="145" name="Line"/>
                <p:cNvSpPr/>
                <p:nvPr/>
              </p:nvSpPr>
              <p:spPr>
                <a:xfrm flipV="1">
                  <a:off x="6039854" y="4506970"/>
                  <a:ext cx="1" cy="1265202"/>
                </a:xfrm>
                <a:prstGeom prst="line">
                  <a:avLst/>
                </a:prstGeom>
                <a:noFill/>
                <a:ln w="76200" cap="flat">
                  <a:solidFill>
                    <a:srgbClr val="000000"/>
                  </a:solidFill>
                  <a:prstDash val="solid"/>
                  <a:round/>
                </a:ln>
                <a:effectLst/>
              </p:spPr>
              <p:txBody>
                <a:bodyPr wrap="square" lIns="91439" tIns="91439" rIns="91439" bIns="91439" numCol="1" anchor="t">
                  <a:noAutofit/>
                </a:bodyPr>
                <a:lstStyle/>
                <a:p>
                  <a:endParaRPr/>
                </a:p>
              </p:txBody>
            </p:sp>
            <p:grpSp>
              <p:nvGrpSpPr>
                <p:cNvPr id="148" name="Group"/>
                <p:cNvGrpSpPr/>
                <p:nvPr/>
              </p:nvGrpSpPr>
              <p:grpSpPr>
                <a:xfrm>
                  <a:off x="2564673" y="3930587"/>
                  <a:ext cx="6950362" cy="2419301"/>
                  <a:chOff x="0" y="0"/>
                  <a:chExt cx="6950361" cy="2419300"/>
                </a:xfrm>
              </p:grpSpPr>
              <p:sp>
                <p:nvSpPr>
                  <p:cNvPr id="146" name="Rounded Rectangle"/>
                  <p:cNvSpPr/>
                  <p:nvPr/>
                </p:nvSpPr>
                <p:spPr>
                  <a:xfrm>
                    <a:off x="0" y="1847120"/>
                    <a:ext cx="6950362" cy="572181"/>
                  </a:xfrm>
                  <a:prstGeom prst="roundRect">
                    <a:avLst>
                      <a:gd name="adj" fmla="val 50000"/>
                    </a:avLst>
                  </a:prstGeom>
                  <a:noFill/>
                  <a:ln w="50800" cap="flat">
                    <a:solidFill>
                      <a:schemeClr val="accent1"/>
                    </a:solidFill>
                    <a:prstDash val="solid"/>
                    <a:miter lim="400000"/>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sp>
                <p:nvSpPr>
                  <p:cNvPr id="147" name="Rounded Rectangle"/>
                  <p:cNvSpPr/>
                  <p:nvPr/>
                </p:nvSpPr>
                <p:spPr>
                  <a:xfrm>
                    <a:off x="1338962" y="0"/>
                    <a:ext cx="4319693" cy="572180"/>
                  </a:xfrm>
                  <a:prstGeom prst="roundRect">
                    <a:avLst>
                      <a:gd name="adj" fmla="val 50000"/>
                    </a:avLst>
                  </a:prstGeom>
                  <a:solidFill>
                    <a:srgbClr val="659AFF"/>
                  </a:solidFill>
                  <a:ln w="50800" cap="flat">
                    <a:solidFill>
                      <a:srgbClr val="6DA1FF"/>
                    </a:solidFill>
                    <a:prstDash val="solid"/>
                    <a:miter lim="400000"/>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grpSp>
            <p:sp>
              <p:nvSpPr>
                <p:cNvPr id="149" name="Input"/>
                <p:cNvSpPr txBox="1"/>
                <p:nvPr/>
              </p:nvSpPr>
              <p:spPr>
                <a:xfrm>
                  <a:off x="47340" y="5687197"/>
                  <a:ext cx="1840178" cy="74929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Input</a:t>
                  </a:r>
                </a:p>
              </p:txBody>
            </p:sp>
            <p:sp>
              <p:nvSpPr>
                <p:cNvPr id="150" name="Embedding"/>
                <p:cNvSpPr txBox="1"/>
                <p:nvPr/>
              </p:nvSpPr>
              <p:spPr>
                <a:xfrm>
                  <a:off x="53706" y="3830940"/>
                  <a:ext cx="3006943" cy="880133"/>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Embedding</a:t>
                  </a:r>
                </a:p>
              </p:txBody>
            </p:sp>
            <p:sp>
              <p:nvSpPr>
                <p:cNvPr id="151" name="Output"/>
                <p:cNvSpPr txBox="1"/>
                <p:nvPr/>
              </p:nvSpPr>
              <p:spPr>
                <a:xfrm>
                  <a:off x="76096" y="839184"/>
                  <a:ext cx="1815066" cy="840283"/>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Output</a:t>
                  </a:r>
                </a:p>
              </p:txBody>
            </p:sp>
            <p:sp>
              <p:nvSpPr>
                <p:cNvPr id="152" name="Task A"/>
                <p:cNvSpPr txBox="1"/>
                <p:nvPr/>
              </p:nvSpPr>
              <p:spPr>
                <a:xfrm>
                  <a:off x="2474955" y="0"/>
                  <a:ext cx="1697908" cy="86988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Task A</a:t>
                  </a:r>
                </a:p>
              </p:txBody>
            </p:sp>
            <p:sp>
              <p:nvSpPr>
                <p:cNvPr id="153" name="Task B"/>
                <p:cNvSpPr txBox="1"/>
                <p:nvPr/>
              </p:nvSpPr>
              <p:spPr>
                <a:xfrm>
                  <a:off x="5333626" y="0"/>
                  <a:ext cx="1824577" cy="84684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Task B</a:t>
                  </a:r>
                </a:p>
              </p:txBody>
            </p:sp>
            <p:sp>
              <p:nvSpPr>
                <p:cNvPr id="154" name="Task C"/>
                <p:cNvSpPr txBox="1"/>
                <p:nvPr/>
              </p:nvSpPr>
              <p:spPr>
                <a:xfrm>
                  <a:off x="8205057" y="0"/>
                  <a:ext cx="1561200" cy="87875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Task C</a:t>
                  </a:r>
                </a:p>
              </p:txBody>
            </p:sp>
            <p:grpSp>
              <p:nvGrpSpPr>
                <p:cNvPr id="164" name="Group"/>
                <p:cNvGrpSpPr/>
                <p:nvPr/>
              </p:nvGrpSpPr>
              <p:grpSpPr>
                <a:xfrm>
                  <a:off x="1892799" y="924492"/>
                  <a:ext cx="8217081" cy="1800383"/>
                  <a:chOff x="0" y="0"/>
                  <a:chExt cx="8217079" cy="1800381"/>
                </a:xfrm>
              </p:grpSpPr>
              <p:sp>
                <p:nvSpPr>
                  <p:cNvPr id="155" name="Line"/>
                  <p:cNvSpPr/>
                  <p:nvPr/>
                </p:nvSpPr>
                <p:spPr>
                  <a:xfrm flipV="1">
                    <a:off x="1152368" y="576382"/>
                    <a:ext cx="1" cy="647617"/>
                  </a:xfrm>
                  <a:prstGeom prst="line">
                    <a:avLst/>
                  </a:prstGeom>
                  <a:noFill/>
                  <a:ln w="76200" cap="flat">
                    <a:solidFill>
                      <a:srgbClr val="000000"/>
                    </a:solidFill>
                    <a:prstDash val="solid"/>
                    <a:round/>
                  </a:ln>
                  <a:effectLst/>
                </p:spPr>
                <p:txBody>
                  <a:bodyPr wrap="square" lIns="91439" tIns="91439" rIns="91439" bIns="91439" numCol="1" anchor="t">
                    <a:noAutofit/>
                  </a:bodyPr>
                  <a:lstStyle/>
                  <a:p>
                    <a:endParaRPr/>
                  </a:p>
                </p:txBody>
              </p:sp>
              <p:sp>
                <p:nvSpPr>
                  <p:cNvPr id="156" name="Line"/>
                  <p:cNvSpPr/>
                  <p:nvPr/>
                </p:nvSpPr>
                <p:spPr>
                  <a:xfrm flipV="1">
                    <a:off x="4147054" y="576382"/>
                    <a:ext cx="1" cy="647617"/>
                  </a:xfrm>
                  <a:prstGeom prst="line">
                    <a:avLst/>
                  </a:prstGeom>
                  <a:noFill/>
                  <a:ln w="76200" cap="flat">
                    <a:solidFill>
                      <a:srgbClr val="000000"/>
                    </a:solidFill>
                    <a:prstDash val="solid"/>
                    <a:round/>
                  </a:ln>
                  <a:effectLst/>
                </p:spPr>
                <p:txBody>
                  <a:bodyPr wrap="square" lIns="91439" tIns="91439" rIns="91439" bIns="91439" numCol="1" anchor="t">
                    <a:noAutofit/>
                  </a:bodyPr>
                  <a:lstStyle/>
                  <a:p>
                    <a:endParaRPr/>
                  </a:p>
                </p:txBody>
              </p:sp>
              <p:sp>
                <p:nvSpPr>
                  <p:cNvPr id="157" name="Line"/>
                  <p:cNvSpPr/>
                  <p:nvPr/>
                </p:nvSpPr>
                <p:spPr>
                  <a:xfrm flipV="1">
                    <a:off x="7064711" y="576382"/>
                    <a:ext cx="1" cy="647617"/>
                  </a:xfrm>
                  <a:prstGeom prst="line">
                    <a:avLst/>
                  </a:prstGeom>
                  <a:noFill/>
                  <a:ln w="76200" cap="flat">
                    <a:solidFill>
                      <a:srgbClr val="000000"/>
                    </a:solidFill>
                    <a:prstDash val="solid"/>
                    <a:round/>
                  </a:ln>
                  <a:effectLst/>
                </p:spPr>
                <p:txBody>
                  <a:bodyPr wrap="square" lIns="91439" tIns="91439" rIns="91439" bIns="91439" numCol="1" anchor="t">
                    <a:noAutofit/>
                  </a:bodyPr>
                  <a:lstStyle/>
                  <a:p>
                    <a:endParaRPr/>
                  </a:p>
                </p:txBody>
              </p:sp>
              <p:sp>
                <p:nvSpPr>
                  <p:cNvPr id="158" name="Rounded Rectangle"/>
                  <p:cNvSpPr/>
                  <p:nvPr/>
                </p:nvSpPr>
                <p:spPr>
                  <a:xfrm>
                    <a:off x="0" y="1228202"/>
                    <a:ext cx="2304736" cy="572180"/>
                  </a:xfrm>
                  <a:prstGeom prst="roundRect">
                    <a:avLst>
                      <a:gd name="adj" fmla="val 50000"/>
                    </a:avLst>
                  </a:prstGeom>
                  <a:solidFill>
                    <a:srgbClr val="659AFF"/>
                  </a:solidFill>
                  <a:ln w="50800" cap="flat">
                    <a:solidFill>
                      <a:srgbClr val="6DA1FF"/>
                    </a:solidFill>
                    <a:prstDash val="solid"/>
                    <a:miter lim="400000"/>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sp>
                <p:nvSpPr>
                  <p:cNvPr id="159" name="Rounded Rectangle"/>
                  <p:cNvSpPr/>
                  <p:nvPr/>
                </p:nvSpPr>
                <p:spPr>
                  <a:xfrm>
                    <a:off x="2956171" y="1228202"/>
                    <a:ext cx="2304737" cy="572180"/>
                  </a:xfrm>
                  <a:prstGeom prst="roundRect">
                    <a:avLst>
                      <a:gd name="adj" fmla="val 50000"/>
                    </a:avLst>
                  </a:prstGeom>
                  <a:solidFill>
                    <a:srgbClr val="659AFF"/>
                  </a:solidFill>
                  <a:ln w="50800" cap="flat">
                    <a:solidFill>
                      <a:srgbClr val="6DA1FF"/>
                    </a:solidFill>
                    <a:prstDash val="solid"/>
                    <a:miter lim="400000"/>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sp>
                <p:nvSpPr>
                  <p:cNvPr id="160" name="Rounded Rectangle"/>
                  <p:cNvSpPr/>
                  <p:nvPr/>
                </p:nvSpPr>
                <p:spPr>
                  <a:xfrm>
                    <a:off x="5912343" y="1228202"/>
                    <a:ext cx="2304737" cy="572180"/>
                  </a:xfrm>
                  <a:prstGeom prst="roundRect">
                    <a:avLst>
                      <a:gd name="adj" fmla="val 50000"/>
                    </a:avLst>
                  </a:prstGeom>
                  <a:solidFill>
                    <a:srgbClr val="659AFF"/>
                  </a:solidFill>
                  <a:ln w="50800" cap="flat">
                    <a:solidFill>
                      <a:srgbClr val="6DA1FF"/>
                    </a:solidFill>
                    <a:prstDash val="solid"/>
                    <a:miter lim="400000"/>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sp>
                <p:nvSpPr>
                  <p:cNvPr id="161" name="Rounded Rectangle"/>
                  <p:cNvSpPr/>
                  <p:nvPr/>
                </p:nvSpPr>
                <p:spPr>
                  <a:xfrm>
                    <a:off x="456434" y="0"/>
                    <a:ext cx="1391868" cy="572180"/>
                  </a:xfrm>
                  <a:prstGeom prst="roundRect">
                    <a:avLst>
                      <a:gd name="adj" fmla="val 50000"/>
                    </a:avLst>
                  </a:prstGeom>
                  <a:noFill/>
                  <a:ln w="50800" cap="flat">
                    <a:solidFill>
                      <a:schemeClr val="accent1"/>
                    </a:solidFill>
                    <a:prstDash val="solid"/>
                    <a:miter lim="400000"/>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sp>
                <p:nvSpPr>
                  <p:cNvPr id="162" name="Rounded Rectangle"/>
                  <p:cNvSpPr/>
                  <p:nvPr/>
                </p:nvSpPr>
                <p:spPr>
                  <a:xfrm>
                    <a:off x="3412606" y="0"/>
                    <a:ext cx="1391868" cy="572180"/>
                  </a:xfrm>
                  <a:prstGeom prst="roundRect">
                    <a:avLst>
                      <a:gd name="adj" fmla="val 50000"/>
                    </a:avLst>
                  </a:prstGeom>
                  <a:noFill/>
                  <a:ln w="50800" cap="flat">
                    <a:solidFill>
                      <a:schemeClr val="accent1"/>
                    </a:solidFill>
                    <a:prstDash val="solid"/>
                    <a:miter lim="400000"/>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sp>
                <p:nvSpPr>
                  <p:cNvPr id="163" name="Rounded Rectangle"/>
                  <p:cNvSpPr/>
                  <p:nvPr/>
                </p:nvSpPr>
                <p:spPr>
                  <a:xfrm>
                    <a:off x="6368778" y="0"/>
                    <a:ext cx="1391868" cy="572180"/>
                  </a:xfrm>
                  <a:prstGeom prst="roundRect">
                    <a:avLst>
                      <a:gd name="adj" fmla="val 50000"/>
                    </a:avLst>
                  </a:prstGeom>
                  <a:noFill/>
                  <a:ln w="50800" cap="flat">
                    <a:solidFill>
                      <a:schemeClr val="accent1"/>
                    </a:solidFill>
                    <a:prstDash val="solid"/>
                    <a:miter lim="400000"/>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grpSp>
          </p:grpSp>
          <p:sp>
            <p:nvSpPr>
              <p:cNvPr id="166" name="Rounded Rectangle"/>
              <p:cNvSpPr/>
              <p:nvPr/>
            </p:nvSpPr>
            <p:spPr>
              <a:xfrm>
                <a:off x="-183" y="3780220"/>
                <a:ext cx="11737890" cy="3268961"/>
              </a:xfrm>
              <a:prstGeom prst="roundRect">
                <a:avLst>
                  <a:gd name="adj" fmla="val 11976"/>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167" name="Rounded Rectangle"/>
              <p:cNvSpPr/>
              <p:nvPr/>
            </p:nvSpPr>
            <p:spPr>
              <a:xfrm>
                <a:off x="-32615" y="21674"/>
                <a:ext cx="11766723" cy="3343585"/>
              </a:xfrm>
              <a:prstGeom prst="roundRect">
                <a:avLst>
                  <a:gd name="adj" fmla="val 11709"/>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sp>
          <p:nvSpPr>
            <p:cNvPr id="169" name="ML/DM…"/>
            <p:cNvSpPr txBox="1"/>
            <p:nvPr/>
          </p:nvSpPr>
          <p:spPr>
            <a:xfrm>
              <a:off x="361766" y="2054963"/>
              <a:ext cx="1933231" cy="131631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ML/DM </a:t>
              </a:r>
            </a:p>
            <a:p>
              <a:r>
                <a:t>model</a:t>
              </a:r>
            </a:p>
          </p:txBody>
        </p:sp>
      </p:grpSp>
      <p:grpSp>
        <p:nvGrpSpPr>
          <p:cNvPr id="173" name="Group"/>
          <p:cNvGrpSpPr/>
          <p:nvPr/>
        </p:nvGrpSpPr>
        <p:grpSpPr>
          <a:xfrm>
            <a:off x="16368061" y="8285101"/>
            <a:ext cx="7863602" cy="2466097"/>
            <a:chOff x="0" y="0"/>
            <a:chExt cx="7863600" cy="2466095"/>
          </a:xfrm>
        </p:grpSpPr>
        <p:sp>
          <p:nvSpPr>
            <p:cNvPr id="171" name="Automatically learns good features…"/>
            <p:cNvSpPr txBox="1"/>
            <p:nvPr/>
          </p:nvSpPr>
          <p:spPr>
            <a:xfrm>
              <a:off x="170514" y="757568"/>
              <a:ext cx="6986105" cy="170852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lnSpc>
                  <a:spcPct val="30000"/>
                </a:lnSpc>
                <a:spcBef>
                  <a:spcPts val="2400"/>
                </a:spcBef>
                <a:defRPr sz="3200">
                  <a:uFill>
                    <a:solidFill>
                      <a:srgbClr val="0B1480"/>
                    </a:solidFill>
                  </a:uFill>
                  <a:latin typeface="+mj-lt"/>
                  <a:ea typeface="+mj-ea"/>
                  <a:cs typeface="+mj-cs"/>
                  <a:sym typeface="Helvetica"/>
                </a:defRPr>
              </a:pPr>
              <a:r>
                <a:rPr dirty="0"/>
                <a:t>Automatically learns good features </a:t>
              </a:r>
            </a:p>
            <a:p>
              <a:pPr>
                <a:lnSpc>
                  <a:spcPct val="30000"/>
                </a:lnSpc>
                <a:spcBef>
                  <a:spcPts val="2400"/>
                </a:spcBef>
                <a:defRPr sz="3200">
                  <a:uFill>
                    <a:solidFill>
                      <a:srgbClr val="0B1480"/>
                    </a:solidFill>
                  </a:uFill>
                  <a:latin typeface="+mj-lt"/>
                  <a:ea typeface="+mj-ea"/>
                  <a:cs typeface="+mj-cs"/>
                  <a:sym typeface="Helvetica"/>
                </a:defRPr>
              </a:pPr>
              <a:r>
                <a:rPr dirty="0"/>
                <a:t>(aka embeddings) in an unsupervised</a:t>
              </a:r>
            </a:p>
            <a:p>
              <a:pPr>
                <a:lnSpc>
                  <a:spcPct val="30000"/>
                </a:lnSpc>
                <a:spcBef>
                  <a:spcPts val="2400"/>
                </a:spcBef>
                <a:defRPr sz="3200">
                  <a:uFill>
                    <a:solidFill>
                      <a:srgbClr val="0B1480"/>
                    </a:solidFill>
                  </a:uFill>
                  <a:latin typeface="+mj-lt"/>
                  <a:ea typeface="+mj-ea"/>
                  <a:cs typeface="+mj-cs"/>
                  <a:sym typeface="Helvetica"/>
                </a:defRPr>
              </a:pPr>
              <a:r>
                <a:rPr dirty="0"/>
                <a:t> manner.</a:t>
              </a:r>
            </a:p>
          </p:txBody>
        </p:sp>
        <p:sp>
          <p:nvSpPr>
            <p:cNvPr id="172" name="Stage 1: representation learning"/>
            <p:cNvSpPr txBox="1"/>
            <p:nvPr/>
          </p:nvSpPr>
          <p:spPr>
            <a:xfrm>
              <a:off x="0" y="0"/>
              <a:ext cx="7863601" cy="91022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lnSpc>
                  <a:spcPct val="30000"/>
                </a:lnSpc>
                <a:spcBef>
                  <a:spcPts val="2400"/>
                </a:spcBef>
                <a:defRPr sz="3800" b="1">
                  <a:solidFill>
                    <a:srgbClr val="0B1480"/>
                  </a:solidFill>
                  <a:uFill>
                    <a:solidFill>
                      <a:srgbClr val="0B1480"/>
                    </a:solidFill>
                  </a:uFill>
                  <a:latin typeface="+mj-lt"/>
                  <a:ea typeface="+mj-ea"/>
                  <a:cs typeface="+mj-cs"/>
                  <a:sym typeface="Helvetica"/>
                </a:defRPr>
              </a:lvl1pPr>
            </a:lstStyle>
            <a:p>
              <a:r>
                <a:t>Stage 1: representation learning</a:t>
              </a:r>
            </a:p>
          </p:txBody>
        </p:sp>
      </p:grpSp>
      <p:grpSp>
        <p:nvGrpSpPr>
          <p:cNvPr id="176" name="Group"/>
          <p:cNvGrpSpPr/>
          <p:nvPr/>
        </p:nvGrpSpPr>
        <p:grpSpPr>
          <a:xfrm>
            <a:off x="16403073" y="4430192"/>
            <a:ext cx="6823300" cy="2338596"/>
            <a:chOff x="0" y="0"/>
            <a:chExt cx="6823299" cy="2338594"/>
          </a:xfrm>
        </p:grpSpPr>
        <p:sp>
          <p:nvSpPr>
            <p:cNvPr id="174" name="Learned embeddings can be used by any ML/DM model in relevant downstream tasks."/>
            <p:cNvSpPr txBox="1"/>
            <p:nvPr/>
          </p:nvSpPr>
          <p:spPr>
            <a:xfrm>
              <a:off x="257174" y="722172"/>
              <a:ext cx="6174755" cy="1616423"/>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spcBef>
                  <a:spcPts val="2400"/>
                </a:spcBef>
                <a:defRPr sz="3200">
                  <a:uFill>
                    <a:solidFill>
                      <a:srgbClr val="0B1480"/>
                    </a:solidFill>
                  </a:uFill>
                  <a:latin typeface="+mj-lt"/>
                  <a:ea typeface="+mj-ea"/>
                  <a:cs typeface="+mj-cs"/>
                  <a:sym typeface="Helvetica"/>
                </a:defRPr>
              </a:lvl1pPr>
            </a:lstStyle>
            <a:p>
              <a:r>
                <a:rPr dirty="0"/>
                <a:t>Learned embeddings can be used by any ML/DM model in relevant downstream tasks.</a:t>
              </a:r>
            </a:p>
          </p:txBody>
        </p:sp>
        <p:sp>
          <p:nvSpPr>
            <p:cNvPr id="175" name="Stage 2: downstream tasks"/>
            <p:cNvSpPr txBox="1"/>
            <p:nvPr/>
          </p:nvSpPr>
          <p:spPr>
            <a:xfrm>
              <a:off x="0" y="-1"/>
              <a:ext cx="6823300" cy="71919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lnSpc>
                  <a:spcPct val="30000"/>
                </a:lnSpc>
                <a:spcBef>
                  <a:spcPts val="2400"/>
                </a:spcBef>
                <a:defRPr sz="3800" b="1">
                  <a:solidFill>
                    <a:srgbClr val="0B1480"/>
                  </a:solidFill>
                  <a:uFill>
                    <a:solidFill>
                      <a:srgbClr val="0B1480"/>
                    </a:solidFill>
                  </a:uFill>
                  <a:latin typeface="+mj-lt"/>
                  <a:ea typeface="+mj-ea"/>
                  <a:cs typeface="+mj-cs"/>
                  <a:sym typeface="Helvetica"/>
                </a:defRPr>
              </a:lvl1pPr>
            </a:lstStyle>
            <a:p>
              <a:r>
                <a:t>Stage 2: downstream tasks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73"/>
                                        </p:tgtEl>
                                        <p:attrNameLst>
                                          <p:attrName>style.visibility</p:attrName>
                                        </p:attrNameLst>
                                      </p:cBhvr>
                                      <p:to>
                                        <p:strVal val="visible"/>
                                      </p:to>
                                    </p:set>
                                    <p:animEffect transition="in" filter="wipe(left)">
                                      <p:cBhvr>
                                        <p:cTn id="7" dur="10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76"/>
                                        </p:tgtEl>
                                        <p:attrNameLst>
                                          <p:attrName>style.visibility</p:attrName>
                                        </p:attrNameLst>
                                      </p:cBhvr>
                                      <p:to>
                                        <p:strVal val="visible"/>
                                      </p:to>
                                    </p:set>
                                    <p:animEffect transition="in" filter="wipe(left)">
                                      <p:cBhvr>
                                        <p:cTn id="12" dur="1000"/>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3" nodeType="clickEffect">
                                  <p:stCondLst>
                                    <p:cond delay="0"/>
                                  </p:stCondLst>
                                  <p:iterate>
                                    <p:tmAbs val="0"/>
                                  </p:iterate>
                                  <p:childTnLst>
                                    <p:set>
                                      <p:cBhvr>
                                        <p:cTn id="16" fill="hold"/>
                                        <p:tgtEl>
                                          <p:spTgt spid="140"/>
                                        </p:tgtEl>
                                        <p:attrNameLst>
                                          <p:attrName>style.visibility</p:attrName>
                                        </p:attrNameLst>
                                      </p:cBhvr>
                                      <p:to>
                                        <p:strVal val="visible"/>
                                      </p:to>
                                    </p:set>
                                    <p:animEffect transition="in" filter="wipe(right)">
                                      <p:cBhvr>
                                        <p:cTn id="17" dur="499"/>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3" animBg="1" advAuto="0"/>
      <p:bldP spid="173" grpId="1" animBg="1" advAuto="0"/>
      <p:bldP spid="176"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Document retrieval on the 20 Newsgroups dataset (128 features)."/>
          <p:cNvSpPr txBox="1"/>
          <p:nvPr/>
        </p:nvSpPr>
        <p:spPr>
          <a:xfrm>
            <a:off x="4566618" y="11497441"/>
            <a:ext cx="14310328" cy="102124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ts val="7300"/>
              </a:lnSpc>
              <a:spcBef>
                <a:spcPts val="2400"/>
              </a:spcBef>
              <a:defRPr sz="3800">
                <a:latin typeface="+mj-lt"/>
                <a:ea typeface="+mj-ea"/>
                <a:cs typeface="+mj-cs"/>
                <a:sym typeface="Helvetica"/>
              </a:defRPr>
            </a:lvl1pPr>
          </a:lstStyle>
          <a:p>
            <a:r>
              <a:rPr dirty="0">
                <a:latin typeface="Helvetica" pitchFamily="2" charset="0"/>
              </a:rPr>
              <a:t>Document</a:t>
            </a:r>
            <a:r>
              <a:rPr dirty="0"/>
              <a:t> retrieval on the 20 Newsgroups dataset (128 features).</a:t>
            </a:r>
          </a:p>
        </p:txBody>
      </p:sp>
      <p:grpSp>
        <p:nvGrpSpPr>
          <p:cNvPr id="718" name="Group"/>
          <p:cNvGrpSpPr/>
          <p:nvPr/>
        </p:nvGrpSpPr>
        <p:grpSpPr>
          <a:xfrm>
            <a:off x="4787519" y="1213521"/>
            <a:ext cx="13756719" cy="10317538"/>
            <a:chOff x="0" y="0"/>
            <a:chExt cx="13756718" cy="10317537"/>
          </a:xfrm>
        </p:grpSpPr>
        <p:pic>
          <p:nvPicPr>
            <p:cNvPr id="716" name="20news_doc_retrieval_128D.png" descr="20news_doc_retrieval_128D.png"/>
            <p:cNvPicPr>
              <a:picLocks noChangeAspect="1"/>
            </p:cNvPicPr>
            <p:nvPr/>
          </p:nvPicPr>
          <p:blipFill>
            <a:blip r:embed="rId3"/>
            <a:stretch>
              <a:fillRect/>
            </a:stretch>
          </p:blipFill>
          <p:spPr>
            <a:xfrm>
              <a:off x="0" y="0"/>
              <a:ext cx="13756719" cy="10317538"/>
            </a:xfrm>
            <a:prstGeom prst="rect">
              <a:avLst/>
            </a:prstGeom>
            <a:ln w="12700" cap="flat">
              <a:noFill/>
              <a:miter lim="400000"/>
            </a:ln>
            <a:effectLst/>
          </p:spPr>
        </p:pic>
        <p:sp>
          <p:nvSpPr>
            <p:cNvPr id="717" name="Oval"/>
            <p:cNvSpPr/>
            <p:nvPr/>
          </p:nvSpPr>
          <p:spPr>
            <a:xfrm>
              <a:off x="8381154" y="2219568"/>
              <a:ext cx="2578280" cy="507720"/>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sp>
        <p:nvSpPr>
          <p:cNvPr id="719" name="Experiments: Evaluating Learned Document Representations (cont’d)"/>
          <p:cNvSpPr txBox="1"/>
          <p:nvPr/>
        </p:nvSpPr>
        <p:spPr>
          <a:xfrm>
            <a:off x="2163107" y="480059"/>
            <a:ext cx="20349886"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4800" b="1">
                <a:latin typeface="+mj-lt"/>
                <a:ea typeface="+mj-ea"/>
                <a:cs typeface="+mj-cs"/>
                <a:sym typeface="Helvetica"/>
              </a:defRPr>
            </a:lvl1pPr>
          </a:lstStyle>
          <a:p>
            <a:r>
              <a:t>Experiments: Evaluating Learned Document Representations (cont’d)</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3" name="effect_alpha.png" descr="effect_alpha.png"/>
          <p:cNvPicPr>
            <a:picLocks noChangeAspect="1"/>
          </p:cNvPicPr>
          <p:nvPr/>
        </p:nvPicPr>
        <p:blipFill>
          <a:blip r:embed="rId3"/>
          <a:stretch>
            <a:fillRect/>
          </a:stretch>
        </p:blipFill>
        <p:spPr>
          <a:xfrm>
            <a:off x="648482" y="3605446"/>
            <a:ext cx="7609355" cy="5707017"/>
          </a:xfrm>
          <a:prstGeom prst="rect">
            <a:avLst/>
          </a:prstGeom>
          <a:ln w="12700">
            <a:miter lim="400000"/>
          </a:ln>
        </p:spPr>
      </p:pic>
      <p:pic>
        <p:nvPicPr>
          <p:cNvPr id="724" name="effect_k.png" descr="effect_k.png"/>
          <p:cNvPicPr>
            <a:picLocks noChangeAspect="1"/>
          </p:cNvPicPr>
          <p:nvPr/>
        </p:nvPicPr>
        <p:blipFill>
          <a:blip r:embed="rId4"/>
          <a:stretch>
            <a:fillRect/>
          </a:stretch>
        </p:blipFill>
        <p:spPr>
          <a:xfrm>
            <a:off x="8339862" y="3605446"/>
            <a:ext cx="7609354" cy="5707017"/>
          </a:xfrm>
          <a:prstGeom prst="rect">
            <a:avLst/>
          </a:prstGeom>
          <a:ln w="12700">
            <a:miter lim="400000"/>
          </a:ln>
        </p:spPr>
      </p:pic>
      <p:pic>
        <p:nvPicPr>
          <p:cNvPr id="725" name="effect_num_topics.png" descr="effect_num_topics.png"/>
          <p:cNvPicPr>
            <a:picLocks noChangeAspect="1"/>
          </p:cNvPicPr>
          <p:nvPr/>
        </p:nvPicPr>
        <p:blipFill>
          <a:blip r:embed="rId5"/>
          <a:stretch>
            <a:fillRect/>
          </a:stretch>
        </p:blipFill>
        <p:spPr>
          <a:xfrm>
            <a:off x="15915185" y="3605446"/>
            <a:ext cx="7609355" cy="5707017"/>
          </a:xfrm>
          <a:prstGeom prst="rect">
            <a:avLst/>
          </a:prstGeom>
          <a:ln w="12700">
            <a:miter lim="400000"/>
          </a:ln>
        </p:spPr>
      </p:pic>
      <p:sp>
        <p:nvSpPr>
          <p:cNvPr id="726" name="Effects of hyper-parameters; classification accuracies…"/>
          <p:cNvSpPr txBox="1"/>
          <p:nvPr/>
        </p:nvSpPr>
        <p:spPr>
          <a:xfrm>
            <a:off x="1938231" y="9616962"/>
            <a:ext cx="20507537" cy="102130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a:lnSpc>
                <a:spcPts val="7300"/>
              </a:lnSpc>
              <a:defRPr sz="3800">
                <a:latin typeface="+mj-lt"/>
                <a:ea typeface="+mj-ea"/>
                <a:cs typeface="+mj-cs"/>
                <a:sym typeface="Helvetica"/>
              </a:defRPr>
            </a:pPr>
            <a:r>
              <a:rPr dirty="0"/>
              <a:t>Effects of hyper-parameters; classification accuracies reported on the 20 Newsgroups dataset.</a:t>
            </a:r>
          </a:p>
        </p:txBody>
      </p:sp>
      <p:sp>
        <p:nvSpPr>
          <p:cNvPr id="727" name="Experiments: Effects of hyper-parameters."/>
          <p:cNvSpPr txBox="1"/>
          <p:nvPr/>
        </p:nvSpPr>
        <p:spPr>
          <a:xfrm>
            <a:off x="5511265" y="493740"/>
            <a:ext cx="12813015"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Experiments: Effects of hyper-parameters.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ummary"/>
          <p:cNvSpPr txBox="1"/>
          <p:nvPr/>
        </p:nvSpPr>
        <p:spPr>
          <a:xfrm>
            <a:off x="10533182" y="497824"/>
            <a:ext cx="3317636"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Summary</a:t>
            </a:r>
          </a:p>
        </p:txBody>
      </p:sp>
      <p:sp>
        <p:nvSpPr>
          <p:cNvPr id="732" name="Traditional autoencoders have trouble with textual data.…"/>
          <p:cNvSpPr txBox="1"/>
          <p:nvPr/>
        </p:nvSpPr>
        <p:spPr>
          <a:xfrm>
            <a:off x="1283916" y="3647439"/>
            <a:ext cx="20367953" cy="619252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marL="318836" indent="-280736">
              <a:spcBef>
                <a:spcPts val="3200"/>
              </a:spcBef>
              <a:buSzPct val="130000"/>
              <a:buChar char="•"/>
              <a:defRPr sz="3800">
                <a:uFill>
                  <a:solidFill>
                    <a:srgbClr val="0B1480"/>
                  </a:solidFill>
                </a:uFill>
                <a:latin typeface="+mj-lt"/>
                <a:ea typeface="+mj-ea"/>
                <a:cs typeface="+mj-cs"/>
                <a:sym typeface="Helvetica"/>
              </a:defRPr>
            </a:pPr>
            <a:r>
              <a:rPr dirty="0"/>
              <a:t>Traditional autoencoders have trouble with textual data.</a:t>
            </a:r>
          </a:p>
          <a:p>
            <a:pPr marL="318836" indent="-280736">
              <a:spcBef>
                <a:spcPts val="3200"/>
              </a:spcBef>
              <a:buSzPct val="130000"/>
              <a:buChar char="•"/>
              <a:defRPr sz="3800">
                <a:uFill>
                  <a:solidFill>
                    <a:srgbClr val="0B1480"/>
                  </a:solidFill>
                </a:uFill>
                <a:latin typeface="+mj-lt"/>
                <a:ea typeface="+mj-ea"/>
                <a:cs typeface="+mj-cs"/>
                <a:sym typeface="Helvetica"/>
              </a:defRPr>
            </a:pPr>
            <a:r>
              <a:rPr dirty="0"/>
              <a:t>KATE is capable of extracting </a:t>
            </a:r>
            <a:r>
              <a:rPr b="1" dirty="0">
                <a:solidFill>
                  <a:srgbClr val="0B1480"/>
                </a:solidFill>
              </a:rPr>
              <a:t>distinctive patterns</a:t>
            </a:r>
            <a:r>
              <a:rPr dirty="0"/>
              <a:t> by making hidden neurons </a:t>
            </a:r>
            <a:r>
              <a:rPr b="1" dirty="0">
                <a:solidFill>
                  <a:srgbClr val="0B1480"/>
                </a:solidFill>
              </a:rPr>
              <a:t>compete</a:t>
            </a:r>
            <a:r>
              <a:rPr dirty="0"/>
              <a:t> with each other.</a:t>
            </a:r>
          </a:p>
          <a:p>
            <a:pPr marL="318836" indent="-280736">
              <a:spcBef>
                <a:spcPts val="3200"/>
              </a:spcBef>
              <a:buSzPct val="130000"/>
              <a:buChar char="•"/>
              <a:defRPr sz="3800">
                <a:uFill>
                  <a:solidFill>
                    <a:srgbClr val="0B1480"/>
                  </a:solidFill>
                </a:uFill>
                <a:latin typeface="+mj-lt"/>
                <a:ea typeface="+mj-ea"/>
                <a:cs typeface="+mj-cs"/>
                <a:sym typeface="Helvetica"/>
              </a:defRPr>
            </a:pPr>
            <a:r>
              <a:rPr dirty="0"/>
              <a:t>KATE can learn better representations than traditional autoencoders including AE, DAE,</a:t>
            </a:r>
            <a:r>
              <a:rPr lang="en-US" dirty="0"/>
              <a:t> </a:t>
            </a:r>
            <a:r>
              <a:rPr dirty="0"/>
              <a:t>CAE, VAE and KSAE.</a:t>
            </a:r>
          </a:p>
          <a:p>
            <a:pPr marL="318836" indent="-280736">
              <a:lnSpc>
                <a:spcPct val="110000"/>
              </a:lnSpc>
              <a:spcBef>
                <a:spcPts val="3200"/>
              </a:spcBef>
              <a:buSzPct val="130000"/>
              <a:buChar char="•"/>
              <a:defRPr sz="3800">
                <a:uFill>
                  <a:solidFill>
                    <a:srgbClr val="0B1480"/>
                  </a:solidFill>
                </a:uFill>
                <a:latin typeface="+mj-lt"/>
                <a:ea typeface="+mj-ea"/>
                <a:cs typeface="+mj-cs"/>
                <a:sym typeface="Helvetica"/>
              </a:defRPr>
            </a:pPr>
            <a:r>
              <a:rPr dirty="0"/>
              <a:t>KATE outperforms </a:t>
            </a:r>
            <a:r>
              <a:rPr b="1" dirty="0">
                <a:solidFill>
                  <a:srgbClr val="0B1480"/>
                </a:solidFill>
              </a:rPr>
              <a:t>deep generative models</a:t>
            </a:r>
            <a:r>
              <a:rPr dirty="0"/>
              <a:t>, </a:t>
            </a:r>
            <a:r>
              <a:rPr b="1" dirty="0">
                <a:solidFill>
                  <a:srgbClr val="0B1480"/>
                </a:solidFill>
              </a:rPr>
              <a:t>probabilistic topic models</a:t>
            </a:r>
            <a:r>
              <a:rPr dirty="0"/>
              <a:t> and </a:t>
            </a:r>
            <a:r>
              <a:rPr b="1" dirty="0">
                <a:solidFill>
                  <a:srgbClr val="0B1480"/>
                </a:solidFill>
              </a:rPr>
              <a:t>word representation models</a:t>
            </a:r>
            <a:r>
              <a:rPr dirty="0"/>
              <a:t> in terms of several downstream tasks such as document classification, regression, and retrieval.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Future Work"/>
          <p:cNvSpPr txBox="1"/>
          <p:nvPr/>
        </p:nvSpPr>
        <p:spPr>
          <a:xfrm>
            <a:off x="10615037" y="522779"/>
            <a:ext cx="7468670"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Future Work</a:t>
            </a:r>
          </a:p>
        </p:txBody>
      </p:sp>
      <p:sp>
        <p:nvSpPr>
          <p:cNvPr id="737" name="K-competitive autoencoders for image.…"/>
          <p:cNvSpPr txBox="1"/>
          <p:nvPr/>
        </p:nvSpPr>
        <p:spPr>
          <a:xfrm>
            <a:off x="2379616" y="4330320"/>
            <a:ext cx="12935005" cy="23977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p>
            <a:pPr marL="318836" indent="-280736">
              <a:lnSpc>
                <a:spcPct val="70000"/>
              </a:lnSpc>
              <a:spcBef>
                <a:spcPts val="3200"/>
              </a:spcBef>
              <a:buSzPct val="130000"/>
              <a:buChar char="•"/>
              <a:defRPr sz="3800">
                <a:uFill>
                  <a:solidFill>
                    <a:srgbClr val="0B1480"/>
                  </a:solidFill>
                </a:uFill>
                <a:latin typeface="+mj-lt"/>
                <a:ea typeface="+mj-ea"/>
                <a:cs typeface="+mj-cs"/>
                <a:sym typeface="Helvetica"/>
              </a:defRPr>
            </a:pPr>
            <a:r>
              <a:rPr dirty="0"/>
              <a:t>K-competitive autoencoders for image.</a:t>
            </a:r>
          </a:p>
          <a:p>
            <a:pPr marL="318836" indent="-280736">
              <a:lnSpc>
                <a:spcPct val="70000"/>
              </a:lnSpc>
              <a:spcBef>
                <a:spcPts val="3200"/>
              </a:spcBef>
              <a:buSzPct val="130000"/>
              <a:buChar char="•"/>
              <a:defRPr sz="3800">
                <a:uFill>
                  <a:solidFill>
                    <a:srgbClr val="0B1480"/>
                  </a:solidFill>
                </a:uFill>
                <a:latin typeface="+mj-lt"/>
                <a:ea typeface="+mj-ea"/>
                <a:cs typeface="+mj-cs"/>
                <a:sym typeface="Helvetica"/>
              </a:defRPr>
            </a:pPr>
            <a:r>
              <a:rPr dirty="0"/>
              <a:t>Deep k-competitive autoencoders.</a:t>
            </a:r>
          </a:p>
          <a:p>
            <a:pPr marL="318836" indent="-280736">
              <a:lnSpc>
                <a:spcPct val="50000"/>
              </a:lnSpc>
              <a:spcBef>
                <a:spcPts val="3200"/>
              </a:spcBef>
              <a:buSzPct val="130000"/>
              <a:buChar char="•"/>
              <a:defRPr sz="3800">
                <a:uFill>
                  <a:solidFill>
                    <a:srgbClr val="0B1480"/>
                  </a:solidFill>
                </a:uFill>
                <a:latin typeface="+mj-lt"/>
                <a:ea typeface="+mj-ea"/>
                <a:cs typeface="+mj-cs"/>
                <a:sym typeface="Helvetica"/>
              </a:defRPr>
            </a:pPr>
            <a:r>
              <a:rPr dirty="0"/>
              <a:t>Other alternatives to bringing competition among neurons.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Thank you!"/>
          <p:cNvSpPr txBox="1"/>
          <p:nvPr/>
        </p:nvSpPr>
        <p:spPr>
          <a:xfrm>
            <a:off x="9930865" y="4904873"/>
            <a:ext cx="4936699" cy="1071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5800" b="1">
                <a:latin typeface="+mj-lt"/>
                <a:ea typeface="+mj-ea"/>
                <a:cs typeface="+mj-cs"/>
                <a:sym typeface="Helvetica"/>
              </a:defRPr>
            </a:lvl1pPr>
          </a:lstStyle>
          <a:p>
            <a:r>
              <a:rPr dirty="0"/>
              <a:t>Thank you!</a:t>
            </a:r>
          </a:p>
        </p:txBody>
      </p:sp>
      <p:sp>
        <p:nvSpPr>
          <p:cNvPr id="742" name="Q&amp;A"/>
          <p:cNvSpPr txBox="1"/>
          <p:nvPr/>
        </p:nvSpPr>
        <p:spPr>
          <a:xfrm>
            <a:off x="11038892" y="6514800"/>
            <a:ext cx="1541170"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a:latin typeface="+mj-lt"/>
                <a:ea typeface="+mj-ea"/>
                <a:cs typeface="+mj-cs"/>
                <a:sym typeface="Helvetica"/>
              </a:defRPr>
            </a:lvl1pPr>
          </a:lstStyle>
          <a:p>
            <a:r>
              <a:rPr dirty="0"/>
              <a:t>Q&amp;A</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p:cNvGrpSpPr/>
          <p:nvPr/>
        </p:nvGrpSpPr>
        <p:grpSpPr>
          <a:xfrm>
            <a:off x="1690777" y="3038330"/>
            <a:ext cx="5115366" cy="6542392"/>
            <a:chOff x="-219160" y="0"/>
            <a:chExt cx="5115365" cy="6542391"/>
          </a:xfrm>
        </p:grpSpPr>
        <p:pic>
          <p:nvPicPr>
            <p:cNvPr id="180" name="shakespeare-at-work-237x300.jpg" descr="shakespeare-at-work-237x300.jpg"/>
            <p:cNvPicPr>
              <a:picLocks noChangeAspect="1"/>
            </p:cNvPicPr>
            <p:nvPr/>
          </p:nvPicPr>
          <p:blipFill>
            <a:blip r:embed="rId3"/>
            <a:stretch>
              <a:fillRect/>
            </a:stretch>
          </p:blipFill>
          <p:spPr>
            <a:xfrm>
              <a:off x="585245" y="0"/>
              <a:ext cx="3725715" cy="4709792"/>
            </a:xfrm>
            <a:prstGeom prst="rect">
              <a:avLst/>
            </a:prstGeom>
            <a:ln w="12700" cap="flat">
              <a:noFill/>
              <a:miter lim="400000"/>
            </a:ln>
            <a:effectLst/>
          </p:spPr>
        </p:pic>
        <p:sp>
          <p:nvSpPr>
            <p:cNvPr id="181" name="To be or not to be, that is the question."/>
            <p:cNvSpPr txBox="1"/>
            <p:nvPr/>
          </p:nvSpPr>
          <p:spPr>
            <a:xfrm>
              <a:off x="-219160" y="5003510"/>
              <a:ext cx="5115365" cy="15388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gn="ctr">
                <a:defRPr sz="4400">
                  <a:latin typeface="宋体"/>
                  <a:ea typeface="宋体"/>
                  <a:cs typeface="宋体"/>
                  <a:sym typeface="宋体"/>
                </a:defRPr>
              </a:lvl1pPr>
            </a:lstStyle>
            <a:p>
              <a:r>
                <a:rPr dirty="0">
                  <a:latin typeface="Helvetica" pitchFamily="2" charset="0"/>
                </a:rPr>
                <a:t>To be or not to be, that is the question.</a:t>
              </a:r>
            </a:p>
          </p:txBody>
        </p:sp>
      </p:grpSp>
      <p:sp>
        <p:nvSpPr>
          <p:cNvPr id="183" name="Arrow"/>
          <p:cNvSpPr/>
          <p:nvPr/>
        </p:nvSpPr>
        <p:spPr>
          <a:xfrm>
            <a:off x="6888721" y="4981430"/>
            <a:ext cx="2524125" cy="641595"/>
          </a:xfrm>
          <a:prstGeom prst="rightArrow">
            <a:avLst>
              <a:gd name="adj1" fmla="val 50000"/>
              <a:gd name="adj2" fmla="val 50000"/>
            </a:avLst>
          </a:prstGeom>
          <a:solidFill>
            <a:srgbClr val="0070C0"/>
          </a:solidFill>
          <a:ln w="25400">
            <a:solidFill>
              <a:srgbClr val="A6600D"/>
            </a:solidFill>
          </a:ln>
        </p:spPr>
        <p:txBody>
          <a:bodyPr tIns="91439" bIns="91439" anchor="ctr"/>
          <a:lstStyle/>
          <a:p>
            <a:pPr algn="ctr">
              <a:defRPr>
                <a:solidFill>
                  <a:srgbClr val="FFFFFF"/>
                </a:solidFill>
              </a:defRPr>
            </a:pPr>
            <a:endParaRPr/>
          </a:p>
        </p:txBody>
      </p:sp>
      <p:pic>
        <p:nvPicPr>
          <p:cNvPr id="184" name="Screen Shot 2017-06-09 at 12.17.45 AM.png" descr="Screen Shot 2017-06-09 at 12.17.45 AM.png"/>
          <p:cNvPicPr>
            <a:picLocks noChangeAspect="1"/>
          </p:cNvPicPr>
          <p:nvPr/>
        </p:nvPicPr>
        <p:blipFill>
          <a:blip r:embed="rId4"/>
          <a:stretch>
            <a:fillRect/>
          </a:stretch>
        </p:blipFill>
        <p:spPr>
          <a:xfrm>
            <a:off x="10080669" y="2149908"/>
            <a:ext cx="914537" cy="6648451"/>
          </a:xfrm>
          <a:prstGeom prst="rect">
            <a:avLst/>
          </a:prstGeom>
          <a:ln w="12700">
            <a:miter lim="400000"/>
          </a:ln>
        </p:spPr>
      </p:pic>
      <p:grpSp>
        <p:nvGrpSpPr>
          <p:cNvPr id="189" name="Group"/>
          <p:cNvGrpSpPr/>
          <p:nvPr/>
        </p:nvGrpSpPr>
        <p:grpSpPr>
          <a:xfrm>
            <a:off x="16216436" y="3597252"/>
            <a:ext cx="952512" cy="2981327"/>
            <a:chOff x="0" y="0"/>
            <a:chExt cx="952510" cy="2981325"/>
          </a:xfrm>
        </p:grpSpPr>
        <p:sp>
          <p:nvSpPr>
            <p:cNvPr id="185" name="Rectangle"/>
            <p:cNvSpPr/>
            <p:nvPr/>
          </p:nvSpPr>
          <p:spPr>
            <a:xfrm>
              <a:off x="0" y="0"/>
              <a:ext cx="939451" cy="2981326"/>
            </a:xfrm>
            <a:prstGeom prst="rect">
              <a:avLst/>
            </a:prstGeom>
            <a:solidFill>
              <a:srgbClr val="FFFFFF"/>
            </a:solidFill>
            <a:ln w="114300" cap="flat">
              <a:solidFill>
                <a:schemeClr val="accent1"/>
              </a:solidFill>
              <a:prstDash val="solid"/>
              <a:round/>
            </a:ln>
            <a:effectLst/>
          </p:spPr>
          <p:txBody>
            <a:bodyPr wrap="square" lIns="91439" tIns="91439" rIns="91439" bIns="91439" numCol="1" anchor="ctr">
              <a:noAutofit/>
            </a:bodyPr>
            <a:lstStyle/>
            <a:p>
              <a:pPr algn="ctr"/>
              <a:endParaRPr/>
            </a:p>
          </p:txBody>
        </p:sp>
        <p:sp>
          <p:nvSpPr>
            <p:cNvPr id="186" name="Circle"/>
            <p:cNvSpPr/>
            <p:nvPr/>
          </p:nvSpPr>
          <p:spPr>
            <a:xfrm>
              <a:off x="38110" y="2038350"/>
              <a:ext cx="914401" cy="914401"/>
            </a:xfrm>
            <a:prstGeom prst="ellipse">
              <a:avLst/>
            </a:prstGeom>
            <a:solidFill>
              <a:schemeClr val="accent1"/>
            </a:solidFill>
            <a:ln w="25400" cap="flat">
              <a:solidFill>
                <a:srgbClr val="A6600D"/>
              </a:solidFill>
              <a:prstDash val="solid"/>
              <a:round/>
            </a:ln>
            <a:effectLst/>
          </p:spPr>
          <p:txBody>
            <a:bodyPr wrap="square" lIns="91439" tIns="91439" rIns="91439" bIns="91439" numCol="1" anchor="ctr">
              <a:noAutofit/>
            </a:bodyPr>
            <a:lstStyle/>
            <a:p>
              <a:pPr algn="ctr">
                <a:defRPr>
                  <a:solidFill>
                    <a:srgbClr val="FFFFFF"/>
                  </a:solidFill>
                </a:defRPr>
              </a:pPr>
              <a:endParaRPr/>
            </a:p>
          </p:txBody>
        </p:sp>
        <p:sp>
          <p:nvSpPr>
            <p:cNvPr id="187" name="Circle"/>
            <p:cNvSpPr/>
            <p:nvPr/>
          </p:nvSpPr>
          <p:spPr>
            <a:xfrm>
              <a:off x="19056" y="1028700"/>
              <a:ext cx="914401" cy="914400"/>
            </a:xfrm>
            <a:prstGeom prst="ellipse">
              <a:avLst/>
            </a:prstGeom>
            <a:solidFill>
              <a:schemeClr val="accent1"/>
            </a:solidFill>
            <a:ln w="25400" cap="flat">
              <a:solidFill>
                <a:srgbClr val="A6600D"/>
              </a:solidFill>
              <a:prstDash val="solid"/>
              <a:round/>
            </a:ln>
            <a:effectLst/>
          </p:spPr>
          <p:txBody>
            <a:bodyPr wrap="square" lIns="91439" tIns="91439" rIns="91439" bIns="91439" numCol="1" anchor="ctr">
              <a:noAutofit/>
            </a:bodyPr>
            <a:lstStyle/>
            <a:p>
              <a:pPr algn="ctr">
                <a:defRPr>
                  <a:solidFill>
                    <a:srgbClr val="FFFFFF"/>
                  </a:solidFill>
                </a:defRPr>
              </a:pPr>
              <a:endParaRPr/>
            </a:p>
          </p:txBody>
        </p:sp>
        <p:sp>
          <p:nvSpPr>
            <p:cNvPr id="188" name="Circle"/>
            <p:cNvSpPr/>
            <p:nvPr/>
          </p:nvSpPr>
          <p:spPr>
            <a:xfrm>
              <a:off x="38110" y="19050"/>
              <a:ext cx="914401" cy="914400"/>
            </a:xfrm>
            <a:prstGeom prst="ellipse">
              <a:avLst/>
            </a:prstGeom>
            <a:solidFill>
              <a:schemeClr val="accent1"/>
            </a:solidFill>
            <a:ln w="25400" cap="flat">
              <a:solidFill>
                <a:srgbClr val="A6600D"/>
              </a:solidFill>
              <a:prstDash val="solid"/>
              <a:round/>
            </a:ln>
            <a:effectLst/>
          </p:spPr>
          <p:txBody>
            <a:bodyPr wrap="square" lIns="91439" tIns="91439" rIns="91439" bIns="91439" numCol="1" anchor="ctr">
              <a:noAutofit/>
            </a:bodyPr>
            <a:lstStyle/>
            <a:p>
              <a:pPr algn="ctr">
                <a:defRPr>
                  <a:solidFill>
                    <a:srgbClr val="FFFFFF"/>
                  </a:solidFill>
                </a:defRPr>
              </a:pPr>
              <a:endParaRPr/>
            </a:p>
          </p:txBody>
        </p:sp>
      </p:grpSp>
      <p:sp>
        <p:nvSpPr>
          <p:cNvPr id="190" name="Arrow"/>
          <p:cNvSpPr/>
          <p:nvPr/>
        </p:nvSpPr>
        <p:spPr>
          <a:xfrm>
            <a:off x="12890562" y="4935187"/>
            <a:ext cx="2524125" cy="734081"/>
          </a:xfrm>
          <a:prstGeom prst="rightArrow">
            <a:avLst>
              <a:gd name="adj1" fmla="val 50000"/>
              <a:gd name="adj2" fmla="val 50000"/>
            </a:avLst>
          </a:prstGeom>
          <a:solidFill>
            <a:srgbClr val="0070C0"/>
          </a:solidFill>
          <a:ln w="25400">
            <a:solidFill>
              <a:srgbClr val="A6600D"/>
            </a:solidFill>
          </a:ln>
        </p:spPr>
        <p:txBody>
          <a:bodyPr tIns="91439" bIns="91439" anchor="ctr"/>
          <a:lstStyle/>
          <a:p>
            <a:pPr algn="ctr">
              <a:defRPr>
                <a:solidFill>
                  <a:srgbClr val="FFFFFF"/>
                </a:solidFill>
              </a:defRPr>
            </a:pPr>
            <a:endParaRPr/>
          </a:p>
        </p:txBody>
      </p:sp>
      <p:pic>
        <p:nvPicPr>
          <p:cNvPr id="191" name="Screen Shot 2017-06-09 at 12.17.45 AM.png" descr="Screen Shot 2017-06-09 at 12.17.45 AM.png"/>
          <p:cNvPicPr>
            <a:picLocks noChangeAspect="1"/>
          </p:cNvPicPr>
          <p:nvPr/>
        </p:nvPicPr>
        <p:blipFill>
          <a:blip r:embed="rId4"/>
          <a:stretch>
            <a:fillRect/>
          </a:stretch>
        </p:blipFill>
        <p:spPr>
          <a:xfrm>
            <a:off x="20701009" y="2290565"/>
            <a:ext cx="914537" cy="6648451"/>
          </a:xfrm>
          <a:prstGeom prst="rect">
            <a:avLst/>
          </a:prstGeom>
          <a:ln w="12700">
            <a:miter lim="400000"/>
          </a:ln>
        </p:spPr>
      </p:pic>
      <p:sp>
        <p:nvSpPr>
          <p:cNvPr id="192" name="Arrow"/>
          <p:cNvSpPr/>
          <p:nvPr/>
        </p:nvSpPr>
        <p:spPr>
          <a:xfrm>
            <a:off x="17733872" y="4935187"/>
            <a:ext cx="2446302" cy="734081"/>
          </a:xfrm>
          <a:prstGeom prst="rightArrow">
            <a:avLst>
              <a:gd name="adj1" fmla="val 50000"/>
              <a:gd name="adj2" fmla="val 50000"/>
            </a:avLst>
          </a:prstGeom>
          <a:solidFill>
            <a:srgbClr val="0070C0"/>
          </a:solidFill>
          <a:ln w="25400">
            <a:solidFill>
              <a:srgbClr val="A6600D"/>
            </a:solidFill>
          </a:ln>
        </p:spPr>
        <p:txBody>
          <a:bodyPr tIns="91439" bIns="91439" anchor="ctr"/>
          <a:lstStyle/>
          <a:p>
            <a:pPr algn="ctr">
              <a:defRPr>
                <a:solidFill>
                  <a:srgbClr val="FFFFFF"/>
                </a:solidFill>
              </a:defRPr>
            </a:pPr>
            <a:endParaRPr/>
          </a:p>
        </p:txBody>
      </p:sp>
      <p:sp>
        <p:nvSpPr>
          <p:cNvPr id="193" name="Document"/>
          <p:cNvSpPr txBox="1"/>
          <p:nvPr/>
        </p:nvSpPr>
        <p:spPr>
          <a:xfrm>
            <a:off x="2498644" y="11043286"/>
            <a:ext cx="3424614" cy="792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000" b="1">
                <a:solidFill>
                  <a:srgbClr val="0B1480"/>
                </a:solidFill>
                <a:uFill>
                  <a:solidFill>
                    <a:srgbClr val="0B1480"/>
                  </a:solidFill>
                </a:uFill>
                <a:latin typeface="+mj-lt"/>
                <a:ea typeface="+mj-ea"/>
                <a:cs typeface="+mj-cs"/>
                <a:sym typeface="Helvetica"/>
              </a:defRPr>
            </a:lvl1pPr>
          </a:lstStyle>
          <a:p>
            <a:r>
              <a:rPr dirty="0"/>
              <a:t>Document</a:t>
            </a:r>
          </a:p>
        </p:txBody>
      </p:sp>
      <p:sp>
        <p:nvSpPr>
          <p:cNvPr id="194" name="Bag of words"/>
          <p:cNvSpPr txBox="1"/>
          <p:nvPr/>
        </p:nvSpPr>
        <p:spPr>
          <a:xfrm>
            <a:off x="8422266" y="11043286"/>
            <a:ext cx="4133112" cy="792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000" b="1">
                <a:solidFill>
                  <a:srgbClr val="0B1480"/>
                </a:solidFill>
                <a:uFill>
                  <a:solidFill>
                    <a:srgbClr val="0B1480"/>
                  </a:solidFill>
                </a:uFill>
                <a:latin typeface="+mj-lt"/>
                <a:ea typeface="+mj-ea"/>
                <a:cs typeface="+mj-cs"/>
                <a:sym typeface="Helvetica"/>
              </a:defRPr>
            </a:lvl1pPr>
          </a:lstStyle>
          <a:p>
            <a:r>
              <a:rPr dirty="0"/>
              <a:t>Bag of words</a:t>
            </a:r>
          </a:p>
        </p:txBody>
      </p:sp>
      <p:sp>
        <p:nvSpPr>
          <p:cNvPr id="195" name="Embedding/code"/>
          <p:cNvSpPr txBox="1"/>
          <p:nvPr/>
        </p:nvSpPr>
        <p:spPr>
          <a:xfrm>
            <a:off x="14129649" y="11043286"/>
            <a:ext cx="4896205" cy="792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000" b="1">
                <a:solidFill>
                  <a:srgbClr val="0B1480"/>
                </a:solidFill>
                <a:uFill>
                  <a:solidFill>
                    <a:srgbClr val="0B1480"/>
                  </a:solidFill>
                </a:uFill>
                <a:latin typeface="+mj-lt"/>
                <a:ea typeface="+mj-ea"/>
                <a:cs typeface="+mj-cs"/>
                <a:sym typeface="Helvetica"/>
              </a:defRPr>
            </a:lvl1pPr>
          </a:lstStyle>
          <a:p>
            <a:r>
              <a:rPr dirty="0"/>
              <a:t>Embedding/code</a:t>
            </a:r>
          </a:p>
        </p:txBody>
      </p:sp>
      <p:sp>
        <p:nvSpPr>
          <p:cNvPr id="196" name="Bag of words"/>
          <p:cNvSpPr txBox="1"/>
          <p:nvPr/>
        </p:nvSpPr>
        <p:spPr>
          <a:xfrm>
            <a:off x="19709327" y="11043286"/>
            <a:ext cx="4355827" cy="792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000" b="1">
                <a:solidFill>
                  <a:srgbClr val="0B1480"/>
                </a:solidFill>
                <a:uFill>
                  <a:solidFill>
                    <a:srgbClr val="0B1480"/>
                  </a:solidFill>
                </a:uFill>
                <a:latin typeface="+mj-lt"/>
                <a:ea typeface="+mj-ea"/>
                <a:cs typeface="+mj-cs"/>
                <a:sym typeface="Helvetica"/>
              </a:defRPr>
            </a:lvl1pPr>
          </a:lstStyle>
          <a:p>
            <a:r>
              <a:t>Bag of words</a:t>
            </a:r>
          </a:p>
        </p:txBody>
      </p:sp>
      <p:grpSp>
        <p:nvGrpSpPr>
          <p:cNvPr id="205" name="Group"/>
          <p:cNvGrpSpPr/>
          <p:nvPr/>
        </p:nvGrpSpPr>
        <p:grpSpPr>
          <a:xfrm>
            <a:off x="11256266" y="2216009"/>
            <a:ext cx="2162777" cy="6475206"/>
            <a:chOff x="0" y="0"/>
            <a:chExt cx="2162776" cy="6475205"/>
          </a:xfrm>
        </p:grpSpPr>
        <p:sp>
          <p:nvSpPr>
            <p:cNvPr id="197" name="to"/>
            <p:cNvSpPr txBox="1"/>
            <p:nvPr/>
          </p:nvSpPr>
          <p:spPr>
            <a:xfrm>
              <a:off x="0" y="0"/>
              <a:ext cx="669598" cy="7797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sz="4000">
                  <a:solidFill>
                    <a:srgbClr val="BB58FD"/>
                  </a:solidFill>
                </a:defRPr>
              </a:lvl1pPr>
            </a:lstStyle>
            <a:p>
              <a:r>
                <a:t>to</a:t>
              </a:r>
            </a:p>
          </p:txBody>
        </p:sp>
        <p:sp>
          <p:nvSpPr>
            <p:cNvPr id="198" name="be"/>
            <p:cNvSpPr txBox="1"/>
            <p:nvPr/>
          </p:nvSpPr>
          <p:spPr>
            <a:xfrm>
              <a:off x="0" y="813969"/>
              <a:ext cx="755670" cy="7797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sz="4000">
                  <a:solidFill>
                    <a:srgbClr val="BB58FD"/>
                  </a:solidFill>
                </a:defRPr>
              </a:lvl1pPr>
            </a:lstStyle>
            <a:p>
              <a:r>
                <a:t>be</a:t>
              </a:r>
            </a:p>
          </p:txBody>
        </p:sp>
        <p:sp>
          <p:nvSpPr>
            <p:cNvPr id="199" name="or"/>
            <p:cNvSpPr txBox="1"/>
            <p:nvPr/>
          </p:nvSpPr>
          <p:spPr>
            <a:xfrm>
              <a:off x="45020" y="1592660"/>
              <a:ext cx="665630" cy="7797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sz="4000">
                  <a:solidFill>
                    <a:srgbClr val="BB58FD"/>
                  </a:solidFill>
                </a:defRPr>
              </a:lvl1pPr>
            </a:lstStyle>
            <a:p>
              <a:r>
                <a:t>or</a:t>
              </a:r>
            </a:p>
          </p:txBody>
        </p:sp>
        <p:sp>
          <p:nvSpPr>
            <p:cNvPr id="200" name="not"/>
            <p:cNvSpPr txBox="1"/>
            <p:nvPr/>
          </p:nvSpPr>
          <p:spPr>
            <a:xfrm>
              <a:off x="27469" y="2404996"/>
              <a:ext cx="947163" cy="7797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sz="4000">
                  <a:solidFill>
                    <a:srgbClr val="BB58FD"/>
                  </a:solidFill>
                </a:defRPr>
              </a:lvl1pPr>
            </a:lstStyle>
            <a:p>
              <a:r>
                <a:t>not</a:t>
              </a:r>
            </a:p>
          </p:txBody>
        </p:sp>
        <p:sp>
          <p:nvSpPr>
            <p:cNvPr id="201" name="that"/>
            <p:cNvSpPr txBox="1"/>
            <p:nvPr/>
          </p:nvSpPr>
          <p:spPr>
            <a:xfrm>
              <a:off x="47438" y="3283605"/>
              <a:ext cx="1142872" cy="7797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sz="4000">
                  <a:solidFill>
                    <a:srgbClr val="BB58FD"/>
                  </a:solidFill>
                </a:defRPr>
              </a:lvl1pPr>
            </a:lstStyle>
            <a:p>
              <a:r>
                <a:t>that</a:t>
              </a:r>
            </a:p>
          </p:txBody>
        </p:sp>
        <p:sp>
          <p:nvSpPr>
            <p:cNvPr id="202" name="is"/>
            <p:cNvSpPr txBox="1"/>
            <p:nvPr/>
          </p:nvSpPr>
          <p:spPr>
            <a:xfrm>
              <a:off x="94319" y="4073338"/>
              <a:ext cx="546072" cy="7797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sz="4000">
                  <a:solidFill>
                    <a:srgbClr val="BB58FD"/>
                  </a:solidFill>
                </a:defRPr>
              </a:lvl1pPr>
            </a:lstStyle>
            <a:p>
              <a:r>
                <a:t>is</a:t>
              </a:r>
            </a:p>
          </p:txBody>
        </p:sp>
        <p:sp>
          <p:nvSpPr>
            <p:cNvPr id="203" name="the"/>
            <p:cNvSpPr txBox="1"/>
            <p:nvPr/>
          </p:nvSpPr>
          <p:spPr>
            <a:xfrm>
              <a:off x="27469" y="4908151"/>
              <a:ext cx="951628" cy="7797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sz="4000">
                  <a:solidFill>
                    <a:srgbClr val="BB58FD"/>
                  </a:solidFill>
                </a:defRPr>
              </a:lvl1pPr>
            </a:lstStyle>
            <a:p>
              <a:r>
                <a:t>the</a:t>
              </a:r>
            </a:p>
          </p:txBody>
        </p:sp>
        <p:sp>
          <p:nvSpPr>
            <p:cNvPr id="204" name="question"/>
            <p:cNvSpPr txBox="1"/>
            <p:nvPr/>
          </p:nvSpPr>
          <p:spPr>
            <a:xfrm>
              <a:off x="27469" y="5695425"/>
              <a:ext cx="2135308" cy="7797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sz="4000">
                  <a:solidFill>
                    <a:srgbClr val="BB58FD"/>
                  </a:solidFill>
                </a:defRPr>
              </a:lvl1pPr>
            </a:lstStyle>
            <a:p>
              <a:r>
                <a:t>question</a:t>
              </a:r>
            </a:p>
          </p:txBody>
        </p:sp>
      </p:grpSp>
      <p:grpSp>
        <p:nvGrpSpPr>
          <p:cNvPr id="208" name="Group"/>
          <p:cNvGrpSpPr/>
          <p:nvPr/>
        </p:nvGrpSpPr>
        <p:grpSpPr>
          <a:xfrm>
            <a:off x="10678280" y="8981627"/>
            <a:ext cx="5633514" cy="1835561"/>
            <a:chOff x="0" y="0"/>
            <a:chExt cx="5633513" cy="1835559"/>
          </a:xfrm>
        </p:grpSpPr>
        <p:sp>
          <p:nvSpPr>
            <p:cNvPr id="206" name="Line"/>
            <p:cNvSpPr/>
            <p:nvPr/>
          </p:nvSpPr>
          <p:spPr>
            <a:xfrm>
              <a:off x="0" y="0"/>
              <a:ext cx="5633514" cy="1151087"/>
            </a:xfrm>
            <a:custGeom>
              <a:avLst/>
              <a:gdLst/>
              <a:ahLst/>
              <a:cxnLst>
                <a:cxn ang="0">
                  <a:pos x="wd2" y="hd2"/>
                </a:cxn>
                <a:cxn ang="5400000">
                  <a:pos x="wd2" y="hd2"/>
                </a:cxn>
                <a:cxn ang="10800000">
                  <a:pos x="wd2" y="hd2"/>
                </a:cxn>
                <a:cxn ang="16200000">
                  <a:pos x="wd2" y="hd2"/>
                </a:cxn>
              </a:cxnLst>
              <a:rect l="0" t="0" r="r" b="b"/>
              <a:pathLst>
                <a:path w="21600" h="21029" extrusionOk="0">
                  <a:moveTo>
                    <a:pt x="0" y="312"/>
                  </a:moveTo>
                  <a:cubicBezTo>
                    <a:pt x="483" y="2476"/>
                    <a:pt x="1059" y="4058"/>
                    <a:pt x="1684" y="4937"/>
                  </a:cubicBezTo>
                  <a:cubicBezTo>
                    <a:pt x="3602" y="7632"/>
                    <a:pt x="5795" y="3575"/>
                    <a:pt x="7512" y="8931"/>
                  </a:cubicBezTo>
                  <a:cubicBezTo>
                    <a:pt x="8754" y="12805"/>
                    <a:pt x="9635" y="21600"/>
                    <a:pt x="11020" y="21000"/>
                  </a:cubicBezTo>
                  <a:cubicBezTo>
                    <a:pt x="12386" y="20408"/>
                    <a:pt x="13123" y="13667"/>
                    <a:pt x="14256" y="10123"/>
                  </a:cubicBezTo>
                  <a:cubicBezTo>
                    <a:pt x="15960" y="4792"/>
                    <a:pt x="18167" y="8571"/>
                    <a:pt x="20034" y="5201"/>
                  </a:cubicBezTo>
                  <a:cubicBezTo>
                    <a:pt x="20633" y="4120"/>
                    <a:pt x="21170" y="2336"/>
                    <a:pt x="21600" y="0"/>
                  </a:cubicBezTo>
                </a:path>
              </a:pathLst>
            </a:custGeom>
            <a:noFill/>
            <a:ln w="76200" cap="flat">
              <a:solidFill>
                <a:schemeClr val="accent1"/>
              </a:solidFill>
              <a:custDash>
                <a:ds d="200000" sp="200000"/>
              </a:custDash>
              <a:miter lim="400000"/>
              <a:headEnd type="oval" w="med" len="med"/>
              <a:tailEnd type="oval" w="med" len="med"/>
            </a:ln>
            <a:effectLst/>
          </p:spPr>
          <p:txBody>
            <a:bodyPr wrap="square" lIns="91439" tIns="91439" rIns="91439" bIns="91439" numCol="1" anchor="t">
              <a:noAutofit/>
            </a:bodyPr>
            <a:lstStyle/>
            <a:p>
              <a:endParaRPr/>
            </a:p>
          </p:txBody>
        </p:sp>
        <p:sp>
          <p:nvSpPr>
            <p:cNvPr id="207" name="Encoder"/>
            <p:cNvSpPr txBox="1"/>
            <p:nvPr/>
          </p:nvSpPr>
          <p:spPr>
            <a:xfrm>
              <a:off x="2062132" y="1106579"/>
              <a:ext cx="1898472" cy="7289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a:solidFill>
                    <a:srgbClr val="0B1480"/>
                  </a:solidFill>
                  <a:uFill>
                    <a:solidFill>
                      <a:srgbClr val="0B1480"/>
                    </a:solidFill>
                  </a:uFill>
                  <a:latin typeface="+mj-lt"/>
                  <a:ea typeface="+mj-ea"/>
                  <a:cs typeface="+mj-cs"/>
                  <a:sym typeface="Helvetica"/>
                </a:defRPr>
              </a:lvl1pPr>
            </a:lstStyle>
            <a:p>
              <a:r>
                <a:t>Encoder</a:t>
              </a:r>
            </a:p>
          </p:txBody>
        </p:sp>
      </p:grpSp>
      <p:grpSp>
        <p:nvGrpSpPr>
          <p:cNvPr id="211" name="Group"/>
          <p:cNvGrpSpPr/>
          <p:nvPr/>
        </p:nvGrpSpPr>
        <p:grpSpPr>
          <a:xfrm>
            <a:off x="16448219" y="8971101"/>
            <a:ext cx="4648960" cy="1832741"/>
            <a:chOff x="0" y="0"/>
            <a:chExt cx="4648958" cy="1832740"/>
          </a:xfrm>
        </p:grpSpPr>
        <p:sp>
          <p:nvSpPr>
            <p:cNvPr id="209" name="Line"/>
            <p:cNvSpPr/>
            <p:nvPr/>
          </p:nvSpPr>
          <p:spPr>
            <a:xfrm>
              <a:off x="0" y="0"/>
              <a:ext cx="4648959" cy="1151087"/>
            </a:xfrm>
            <a:custGeom>
              <a:avLst/>
              <a:gdLst/>
              <a:ahLst/>
              <a:cxnLst>
                <a:cxn ang="0">
                  <a:pos x="wd2" y="hd2"/>
                </a:cxn>
                <a:cxn ang="5400000">
                  <a:pos x="wd2" y="hd2"/>
                </a:cxn>
                <a:cxn ang="10800000">
                  <a:pos x="wd2" y="hd2"/>
                </a:cxn>
                <a:cxn ang="16200000">
                  <a:pos x="wd2" y="hd2"/>
                </a:cxn>
              </a:cxnLst>
              <a:rect l="0" t="0" r="r" b="b"/>
              <a:pathLst>
                <a:path w="21600" h="21029" extrusionOk="0">
                  <a:moveTo>
                    <a:pt x="0" y="312"/>
                  </a:moveTo>
                  <a:cubicBezTo>
                    <a:pt x="483" y="2476"/>
                    <a:pt x="1059" y="4058"/>
                    <a:pt x="1684" y="4937"/>
                  </a:cubicBezTo>
                  <a:cubicBezTo>
                    <a:pt x="3602" y="7632"/>
                    <a:pt x="5795" y="3575"/>
                    <a:pt x="7512" y="8931"/>
                  </a:cubicBezTo>
                  <a:cubicBezTo>
                    <a:pt x="8754" y="12805"/>
                    <a:pt x="9635" y="21600"/>
                    <a:pt x="11020" y="21000"/>
                  </a:cubicBezTo>
                  <a:cubicBezTo>
                    <a:pt x="12386" y="20408"/>
                    <a:pt x="13123" y="13667"/>
                    <a:pt x="14256" y="10123"/>
                  </a:cubicBezTo>
                  <a:cubicBezTo>
                    <a:pt x="15960" y="4792"/>
                    <a:pt x="18167" y="8571"/>
                    <a:pt x="20034" y="5201"/>
                  </a:cubicBezTo>
                  <a:cubicBezTo>
                    <a:pt x="20633" y="4120"/>
                    <a:pt x="21170" y="2336"/>
                    <a:pt x="21600" y="0"/>
                  </a:cubicBezTo>
                </a:path>
              </a:pathLst>
            </a:custGeom>
            <a:noFill/>
            <a:ln w="76200" cap="flat">
              <a:solidFill>
                <a:schemeClr val="accent1"/>
              </a:solidFill>
              <a:custDash>
                <a:ds d="200000" sp="200000"/>
              </a:custDash>
              <a:miter lim="400000"/>
              <a:headEnd type="oval" w="med" len="med"/>
              <a:tailEnd type="oval" w="med" len="med"/>
            </a:ln>
            <a:effectLst/>
          </p:spPr>
          <p:txBody>
            <a:bodyPr wrap="square" lIns="91439" tIns="91439" rIns="91439" bIns="91439" numCol="1" anchor="t">
              <a:noAutofit/>
            </a:bodyPr>
            <a:lstStyle/>
            <a:p>
              <a:endParaRPr/>
            </a:p>
          </p:txBody>
        </p:sp>
        <p:sp>
          <p:nvSpPr>
            <p:cNvPr id="210" name="Decoder"/>
            <p:cNvSpPr txBox="1"/>
            <p:nvPr/>
          </p:nvSpPr>
          <p:spPr>
            <a:xfrm>
              <a:off x="1379179" y="1103760"/>
              <a:ext cx="1923699" cy="7289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defRPr>
                  <a:solidFill>
                    <a:srgbClr val="0B1480"/>
                  </a:solidFill>
                  <a:uFill>
                    <a:solidFill>
                      <a:srgbClr val="0B1480"/>
                    </a:solidFill>
                  </a:uFill>
                  <a:latin typeface="+mj-lt"/>
                  <a:ea typeface="+mj-ea"/>
                  <a:cs typeface="+mj-cs"/>
                  <a:sym typeface="Helvetica"/>
                </a:defRPr>
              </a:lvl1pPr>
            </a:lstStyle>
            <a:p>
              <a:r>
                <a:t>Decoder</a:t>
              </a:r>
            </a:p>
          </p:txBody>
        </p:sp>
      </p:grpSp>
      <p:sp>
        <p:nvSpPr>
          <p:cNvPr id="212" name="Autoencoders for Text: Overview"/>
          <p:cNvSpPr txBox="1"/>
          <p:nvPr/>
        </p:nvSpPr>
        <p:spPr>
          <a:xfrm>
            <a:off x="7374049" y="637673"/>
            <a:ext cx="10824699"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rPr dirty="0"/>
              <a:t>Autoencoders for Text: Overview</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82"/>
                                        </p:tgtEl>
                                        <p:attrNameLst>
                                          <p:attrName>style.visibility</p:attrName>
                                        </p:attrNameLst>
                                      </p:cBhvr>
                                      <p:to>
                                        <p:strVal val="visible"/>
                                      </p:to>
                                    </p:set>
                                    <p:anim calcmode="lin" valueType="num">
                                      <p:cBhvr>
                                        <p:cTn id="7" dur="1000" fill="hold"/>
                                        <p:tgtEl>
                                          <p:spTgt spid="182"/>
                                        </p:tgtEl>
                                        <p:attrNameLst>
                                          <p:attrName>ppt_x</p:attrName>
                                        </p:attrNameLst>
                                      </p:cBhvr>
                                      <p:tavLst>
                                        <p:tav tm="0">
                                          <p:val>
                                            <p:strVal val="0-#ppt_w/2"/>
                                          </p:val>
                                        </p:tav>
                                        <p:tav tm="100000">
                                          <p:val>
                                            <p:strVal val="#ppt_x"/>
                                          </p:val>
                                        </p:tav>
                                      </p:tavLst>
                                    </p:anim>
                                    <p:anim calcmode="lin" valueType="num">
                                      <p:cBhvr>
                                        <p:cTn id="8" dur="1000" fill="hold"/>
                                        <p:tgtEl>
                                          <p:spTgt spid="1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93"/>
                                        </p:tgtEl>
                                        <p:attrNameLst>
                                          <p:attrName>style.visibility</p:attrName>
                                        </p:attrNameLst>
                                      </p:cBhvr>
                                      <p:to>
                                        <p:strVal val="visible"/>
                                      </p:to>
                                    </p:set>
                                    <p:anim calcmode="lin" valueType="num">
                                      <p:cBhvr>
                                        <p:cTn id="13" dur="500" fill="hold"/>
                                        <p:tgtEl>
                                          <p:spTgt spid="193"/>
                                        </p:tgtEl>
                                        <p:attrNameLst>
                                          <p:attrName>ppt_w</p:attrName>
                                        </p:attrNameLst>
                                      </p:cBhvr>
                                      <p:tavLst>
                                        <p:tav tm="0">
                                          <p:val>
                                            <p:fltVal val="0"/>
                                          </p:val>
                                        </p:tav>
                                        <p:tav tm="100000">
                                          <p:val>
                                            <p:strVal val="#ppt_w"/>
                                          </p:val>
                                        </p:tav>
                                      </p:tavLst>
                                    </p:anim>
                                    <p:anim calcmode="lin" valueType="num">
                                      <p:cBhvr>
                                        <p:cTn id="14" dur="500" fill="hold"/>
                                        <p:tgtEl>
                                          <p:spTgt spid="19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83"/>
                                        </p:tgtEl>
                                        <p:attrNameLst>
                                          <p:attrName>style.visibility</p:attrName>
                                        </p:attrNameLst>
                                      </p:cBhvr>
                                      <p:to>
                                        <p:strVal val="visible"/>
                                      </p:to>
                                    </p:set>
                                    <p:anim calcmode="lin" valueType="num">
                                      <p:cBhvr>
                                        <p:cTn id="19" dur="500" fill="hold"/>
                                        <p:tgtEl>
                                          <p:spTgt spid="183"/>
                                        </p:tgtEl>
                                        <p:attrNameLst>
                                          <p:attrName>ppt_x</p:attrName>
                                        </p:attrNameLst>
                                      </p:cBhvr>
                                      <p:tavLst>
                                        <p:tav tm="0">
                                          <p:val>
                                            <p:strVal val="#ppt_x"/>
                                          </p:val>
                                        </p:tav>
                                        <p:tav tm="100000">
                                          <p:val>
                                            <p:strVal val="#ppt_x"/>
                                          </p:val>
                                        </p:tav>
                                      </p:tavLst>
                                    </p:anim>
                                    <p:anim calcmode="lin" valueType="num">
                                      <p:cBhvr>
                                        <p:cTn id="20"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84"/>
                                        </p:tgtEl>
                                        <p:attrNameLst>
                                          <p:attrName>style.visibility</p:attrName>
                                        </p:attrNameLst>
                                      </p:cBhvr>
                                      <p:to>
                                        <p:strVal val="visible"/>
                                      </p:to>
                                    </p:set>
                                    <p:anim calcmode="lin" valueType="num">
                                      <p:cBhvr>
                                        <p:cTn id="25" dur="500" fill="hold"/>
                                        <p:tgtEl>
                                          <p:spTgt spid="184"/>
                                        </p:tgtEl>
                                        <p:attrNameLst>
                                          <p:attrName>ppt_x</p:attrName>
                                        </p:attrNameLst>
                                      </p:cBhvr>
                                      <p:tavLst>
                                        <p:tav tm="0">
                                          <p:val>
                                            <p:strVal val="#ppt_x"/>
                                          </p:val>
                                        </p:tav>
                                        <p:tav tm="100000">
                                          <p:val>
                                            <p:strVal val="#ppt_x"/>
                                          </p:val>
                                        </p:tav>
                                      </p:tavLst>
                                    </p:anim>
                                    <p:anim calcmode="lin" valueType="num">
                                      <p:cBhvr>
                                        <p:cTn id="26"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5" nodeType="clickEffect">
                                  <p:stCondLst>
                                    <p:cond delay="0"/>
                                  </p:stCondLst>
                                  <p:iterate>
                                    <p:tmAbs val="0"/>
                                  </p:iterate>
                                  <p:childTnLst>
                                    <p:set>
                                      <p:cBhvr>
                                        <p:cTn id="30" fill="hold"/>
                                        <p:tgtEl>
                                          <p:spTgt spid="205"/>
                                        </p:tgtEl>
                                        <p:attrNameLst>
                                          <p:attrName>style.visibility</p:attrName>
                                        </p:attrNameLst>
                                      </p:cBhvr>
                                      <p:to>
                                        <p:strVal val="visible"/>
                                      </p:to>
                                    </p:set>
                                    <p:animEffect transition="in" filter="wipe(left)">
                                      <p:cBhvr>
                                        <p:cTn id="31" dur="1000"/>
                                        <p:tgtEl>
                                          <p:spTgt spid="20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6" nodeType="clickEffect">
                                  <p:stCondLst>
                                    <p:cond delay="0"/>
                                  </p:stCondLst>
                                  <p:iterate>
                                    <p:tmAbs val="0"/>
                                  </p:iterate>
                                  <p:childTnLst>
                                    <p:set>
                                      <p:cBhvr>
                                        <p:cTn id="35" fill="hold"/>
                                        <p:tgtEl>
                                          <p:spTgt spid="194"/>
                                        </p:tgtEl>
                                        <p:attrNameLst>
                                          <p:attrName>style.visibility</p:attrName>
                                        </p:attrNameLst>
                                      </p:cBhvr>
                                      <p:to>
                                        <p:strVal val="visible"/>
                                      </p:to>
                                    </p:set>
                                    <p:anim calcmode="lin" valueType="num">
                                      <p:cBhvr>
                                        <p:cTn id="36" dur="500" fill="hold"/>
                                        <p:tgtEl>
                                          <p:spTgt spid="194"/>
                                        </p:tgtEl>
                                        <p:attrNameLst>
                                          <p:attrName>ppt_w</p:attrName>
                                        </p:attrNameLst>
                                      </p:cBhvr>
                                      <p:tavLst>
                                        <p:tav tm="0">
                                          <p:val>
                                            <p:fltVal val="0"/>
                                          </p:val>
                                        </p:tav>
                                        <p:tav tm="100000">
                                          <p:val>
                                            <p:strVal val="#ppt_w"/>
                                          </p:val>
                                        </p:tav>
                                      </p:tavLst>
                                    </p:anim>
                                    <p:anim calcmode="lin" valueType="num">
                                      <p:cBhvr>
                                        <p:cTn id="37" dur="500" fill="hold"/>
                                        <p:tgtEl>
                                          <p:spTgt spid="19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7" nodeType="clickEffect">
                                  <p:stCondLst>
                                    <p:cond delay="0"/>
                                  </p:stCondLst>
                                  <p:iterate>
                                    <p:tmAbs val="0"/>
                                  </p:iterate>
                                  <p:childTnLst>
                                    <p:set>
                                      <p:cBhvr>
                                        <p:cTn id="41" fill="hold"/>
                                        <p:tgtEl>
                                          <p:spTgt spid="190"/>
                                        </p:tgtEl>
                                        <p:attrNameLst>
                                          <p:attrName>style.visibility</p:attrName>
                                        </p:attrNameLst>
                                      </p:cBhvr>
                                      <p:to>
                                        <p:strVal val="visible"/>
                                      </p:to>
                                    </p:set>
                                    <p:anim calcmode="lin" valueType="num">
                                      <p:cBhvr>
                                        <p:cTn id="42" dur="500" fill="hold"/>
                                        <p:tgtEl>
                                          <p:spTgt spid="190"/>
                                        </p:tgtEl>
                                        <p:attrNameLst>
                                          <p:attrName>ppt_x</p:attrName>
                                        </p:attrNameLst>
                                      </p:cBhvr>
                                      <p:tavLst>
                                        <p:tav tm="0">
                                          <p:val>
                                            <p:strVal val="#ppt_x"/>
                                          </p:val>
                                        </p:tav>
                                        <p:tav tm="100000">
                                          <p:val>
                                            <p:strVal val="#ppt_x"/>
                                          </p:val>
                                        </p:tav>
                                      </p:tavLst>
                                    </p:anim>
                                    <p:anim calcmode="lin" valueType="num">
                                      <p:cBhvr>
                                        <p:cTn id="43"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8" nodeType="clickEffect">
                                  <p:stCondLst>
                                    <p:cond delay="0"/>
                                  </p:stCondLst>
                                  <p:iterate>
                                    <p:tmAbs val="0"/>
                                  </p:iterate>
                                  <p:childTnLst>
                                    <p:set>
                                      <p:cBhvr>
                                        <p:cTn id="47" fill="hold"/>
                                        <p:tgtEl>
                                          <p:spTgt spid="189"/>
                                        </p:tgtEl>
                                        <p:attrNameLst>
                                          <p:attrName>style.visibility</p:attrName>
                                        </p:attrNameLst>
                                      </p:cBhvr>
                                      <p:to>
                                        <p:strVal val="visible"/>
                                      </p:to>
                                    </p:set>
                                    <p:anim calcmode="lin" valueType="num">
                                      <p:cBhvr>
                                        <p:cTn id="48" dur="1000" fill="hold"/>
                                        <p:tgtEl>
                                          <p:spTgt spid="189"/>
                                        </p:tgtEl>
                                        <p:attrNameLst>
                                          <p:attrName>ppt_x</p:attrName>
                                        </p:attrNameLst>
                                      </p:cBhvr>
                                      <p:tavLst>
                                        <p:tav tm="0">
                                          <p:val>
                                            <p:strVal val="#ppt_x"/>
                                          </p:val>
                                        </p:tav>
                                        <p:tav tm="100000">
                                          <p:val>
                                            <p:strVal val="#ppt_x"/>
                                          </p:val>
                                        </p:tav>
                                      </p:tavLst>
                                    </p:anim>
                                    <p:anim calcmode="lin" valueType="num">
                                      <p:cBhvr>
                                        <p:cTn id="49" dur="10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9" nodeType="clickEffect">
                                  <p:stCondLst>
                                    <p:cond delay="0"/>
                                  </p:stCondLst>
                                  <p:iterate>
                                    <p:tmAbs val="0"/>
                                  </p:iterate>
                                  <p:childTnLst>
                                    <p:set>
                                      <p:cBhvr>
                                        <p:cTn id="53" fill="hold"/>
                                        <p:tgtEl>
                                          <p:spTgt spid="195"/>
                                        </p:tgtEl>
                                        <p:attrNameLst>
                                          <p:attrName>style.visibility</p:attrName>
                                        </p:attrNameLst>
                                      </p:cBhvr>
                                      <p:to>
                                        <p:strVal val="visible"/>
                                      </p:to>
                                    </p:set>
                                    <p:anim calcmode="lin" valueType="num">
                                      <p:cBhvr>
                                        <p:cTn id="54" dur="500" fill="hold"/>
                                        <p:tgtEl>
                                          <p:spTgt spid="195"/>
                                        </p:tgtEl>
                                        <p:attrNameLst>
                                          <p:attrName>ppt_w</p:attrName>
                                        </p:attrNameLst>
                                      </p:cBhvr>
                                      <p:tavLst>
                                        <p:tav tm="0">
                                          <p:val>
                                            <p:fltVal val="0"/>
                                          </p:val>
                                        </p:tav>
                                        <p:tav tm="100000">
                                          <p:val>
                                            <p:strVal val="#ppt_w"/>
                                          </p:val>
                                        </p:tav>
                                      </p:tavLst>
                                    </p:anim>
                                    <p:anim calcmode="lin" valueType="num">
                                      <p:cBhvr>
                                        <p:cTn id="55" dur="500" fill="hold"/>
                                        <p:tgtEl>
                                          <p:spTgt spid="195"/>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10" nodeType="clickEffect">
                                  <p:stCondLst>
                                    <p:cond delay="0"/>
                                  </p:stCondLst>
                                  <p:iterate>
                                    <p:tmAbs val="0"/>
                                  </p:iterate>
                                  <p:childTnLst>
                                    <p:set>
                                      <p:cBhvr>
                                        <p:cTn id="59" fill="hold"/>
                                        <p:tgtEl>
                                          <p:spTgt spid="208"/>
                                        </p:tgtEl>
                                        <p:attrNameLst>
                                          <p:attrName>style.visibility</p:attrName>
                                        </p:attrNameLst>
                                      </p:cBhvr>
                                      <p:to>
                                        <p:strVal val="visible"/>
                                      </p:to>
                                    </p:set>
                                    <p:animEffect transition="in" filter="box(out)">
                                      <p:cBhvr>
                                        <p:cTn id="60" dur="1000"/>
                                        <p:tgtEl>
                                          <p:spTgt spid="20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1" nodeType="clickEffect">
                                  <p:stCondLst>
                                    <p:cond delay="0"/>
                                  </p:stCondLst>
                                  <p:iterate>
                                    <p:tmAbs val="0"/>
                                  </p:iterate>
                                  <p:childTnLst>
                                    <p:set>
                                      <p:cBhvr>
                                        <p:cTn id="64" fill="hold"/>
                                        <p:tgtEl>
                                          <p:spTgt spid="192"/>
                                        </p:tgtEl>
                                        <p:attrNameLst>
                                          <p:attrName>style.visibility</p:attrName>
                                        </p:attrNameLst>
                                      </p:cBhvr>
                                      <p:to>
                                        <p:strVal val="visible"/>
                                      </p:to>
                                    </p:set>
                                    <p:anim calcmode="lin" valueType="num">
                                      <p:cBhvr>
                                        <p:cTn id="65" dur="500" fill="hold"/>
                                        <p:tgtEl>
                                          <p:spTgt spid="192"/>
                                        </p:tgtEl>
                                        <p:attrNameLst>
                                          <p:attrName>ppt_x</p:attrName>
                                        </p:attrNameLst>
                                      </p:cBhvr>
                                      <p:tavLst>
                                        <p:tav tm="0">
                                          <p:val>
                                            <p:strVal val="#ppt_x"/>
                                          </p:val>
                                        </p:tav>
                                        <p:tav tm="100000">
                                          <p:val>
                                            <p:strVal val="#ppt_x"/>
                                          </p:val>
                                        </p:tav>
                                      </p:tavLst>
                                    </p:anim>
                                    <p:anim calcmode="lin" valueType="num">
                                      <p:cBhvr>
                                        <p:cTn id="66"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12" nodeType="clickEffect">
                                  <p:stCondLst>
                                    <p:cond delay="0"/>
                                  </p:stCondLst>
                                  <p:iterate>
                                    <p:tmAbs val="0"/>
                                  </p:iterate>
                                  <p:childTnLst>
                                    <p:set>
                                      <p:cBhvr>
                                        <p:cTn id="70" fill="hold"/>
                                        <p:tgtEl>
                                          <p:spTgt spid="191"/>
                                        </p:tgtEl>
                                        <p:attrNameLst>
                                          <p:attrName>style.visibility</p:attrName>
                                        </p:attrNameLst>
                                      </p:cBhvr>
                                      <p:to>
                                        <p:strVal val="visible"/>
                                      </p:to>
                                    </p:set>
                                    <p:anim calcmode="lin" valueType="num">
                                      <p:cBhvr>
                                        <p:cTn id="71" dur="500" fill="hold"/>
                                        <p:tgtEl>
                                          <p:spTgt spid="191"/>
                                        </p:tgtEl>
                                        <p:attrNameLst>
                                          <p:attrName>ppt_x</p:attrName>
                                        </p:attrNameLst>
                                      </p:cBhvr>
                                      <p:tavLst>
                                        <p:tav tm="0">
                                          <p:val>
                                            <p:strVal val="#ppt_x"/>
                                          </p:val>
                                        </p:tav>
                                        <p:tav tm="100000">
                                          <p:val>
                                            <p:strVal val="#ppt_x"/>
                                          </p:val>
                                        </p:tav>
                                      </p:tavLst>
                                    </p:anim>
                                    <p:anim calcmode="lin" valueType="num">
                                      <p:cBhvr>
                                        <p:cTn id="72" dur="500" fill="hold"/>
                                        <p:tgtEl>
                                          <p:spTgt spid="19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13" nodeType="clickEffect">
                                  <p:stCondLst>
                                    <p:cond delay="0"/>
                                  </p:stCondLst>
                                  <p:iterate>
                                    <p:tmAbs val="0"/>
                                  </p:iterate>
                                  <p:childTnLst>
                                    <p:set>
                                      <p:cBhvr>
                                        <p:cTn id="76" fill="hold"/>
                                        <p:tgtEl>
                                          <p:spTgt spid="196"/>
                                        </p:tgtEl>
                                        <p:attrNameLst>
                                          <p:attrName>style.visibility</p:attrName>
                                        </p:attrNameLst>
                                      </p:cBhvr>
                                      <p:to>
                                        <p:strVal val="visible"/>
                                      </p:to>
                                    </p:set>
                                    <p:anim calcmode="lin" valueType="num">
                                      <p:cBhvr>
                                        <p:cTn id="77" dur="500" fill="hold"/>
                                        <p:tgtEl>
                                          <p:spTgt spid="196"/>
                                        </p:tgtEl>
                                        <p:attrNameLst>
                                          <p:attrName>ppt_w</p:attrName>
                                        </p:attrNameLst>
                                      </p:cBhvr>
                                      <p:tavLst>
                                        <p:tav tm="0">
                                          <p:val>
                                            <p:fltVal val="0"/>
                                          </p:val>
                                        </p:tav>
                                        <p:tav tm="100000">
                                          <p:val>
                                            <p:strVal val="#ppt_w"/>
                                          </p:val>
                                        </p:tav>
                                      </p:tavLst>
                                    </p:anim>
                                    <p:anim calcmode="lin" valueType="num">
                                      <p:cBhvr>
                                        <p:cTn id="78" dur="500" fill="hold"/>
                                        <p:tgtEl>
                                          <p:spTgt spid="196"/>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 presetClass="entr" presetSubtype="32" fill="hold" grpId="14" nodeType="clickEffect">
                                  <p:stCondLst>
                                    <p:cond delay="0"/>
                                  </p:stCondLst>
                                  <p:iterate>
                                    <p:tmAbs val="0"/>
                                  </p:iterate>
                                  <p:childTnLst>
                                    <p:set>
                                      <p:cBhvr>
                                        <p:cTn id="82" fill="hold"/>
                                        <p:tgtEl>
                                          <p:spTgt spid="211"/>
                                        </p:tgtEl>
                                        <p:attrNameLst>
                                          <p:attrName>style.visibility</p:attrName>
                                        </p:attrNameLst>
                                      </p:cBhvr>
                                      <p:to>
                                        <p:strVal val="visible"/>
                                      </p:to>
                                    </p:set>
                                    <p:animEffect transition="in" filter="box(out)">
                                      <p:cBhvr>
                                        <p:cTn id="83"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P spid="183" grpId="3" animBg="1" advAuto="0"/>
      <p:bldP spid="184" grpId="4" animBg="1" advAuto="0"/>
      <p:bldP spid="189" grpId="8" animBg="1" advAuto="0"/>
      <p:bldP spid="190" grpId="7" animBg="1" advAuto="0"/>
      <p:bldP spid="191" grpId="12" animBg="1" advAuto="0"/>
      <p:bldP spid="192" grpId="11" animBg="1" advAuto="0"/>
      <p:bldP spid="193" grpId="2" animBg="1" advAuto="0"/>
      <p:bldP spid="194" grpId="6" animBg="1" advAuto="0"/>
      <p:bldP spid="195" grpId="9" animBg="1" advAuto="0"/>
      <p:bldP spid="196" grpId="13" animBg="1" advAuto="0"/>
      <p:bldP spid="205" grpId="5" animBg="1" advAuto="0"/>
      <p:bldP spid="208" grpId="10" animBg="1" advAuto="0"/>
      <p:bldP spid="211" grpId="1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1" name="Group"/>
          <p:cNvGrpSpPr/>
          <p:nvPr/>
        </p:nvGrpSpPr>
        <p:grpSpPr>
          <a:xfrm>
            <a:off x="6149955" y="2089753"/>
            <a:ext cx="12084090" cy="10046279"/>
            <a:chOff x="0" y="0"/>
            <a:chExt cx="12084089" cy="10046278"/>
          </a:xfrm>
        </p:grpSpPr>
        <p:grpSp>
          <p:nvGrpSpPr>
            <p:cNvPr id="219" name="Group"/>
            <p:cNvGrpSpPr/>
            <p:nvPr/>
          </p:nvGrpSpPr>
          <p:grpSpPr>
            <a:xfrm>
              <a:off x="0" y="8835333"/>
              <a:ext cx="12084090" cy="1210945"/>
              <a:chOff x="0" y="0"/>
              <a:chExt cx="12084089" cy="1210944"/>
            </a:xfrm>
          </p:grpSpPr>
          <p:sp>
            <p:nvSpPr>
              <p:cNvPr id="216" name="Input…"/>
              <p:cNvSpPr txBox="1"/>
              <p:nvPr/>
            </p:nvSpPr>
            <p:spPr>
              <a:xfrm>
                <a:off x="0" y="0"/>
                <a:ext cx="1365874" cy="120801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200"/>
                </a:pPr>
                <a:r>
                  <a:t>Input</a:t>
                </a:r>
              </a:p>
              <a:p>
                <a:pPr>
                  <a:defRPr sz="3200"/>
                </a:pPr>
                <a:r>
                  <a:t>layer</a:t>
                </a:r>
              </a:p>
            </p:txBody>
          </p:sp>
          <p:sp>
            <p:nvSpPr>
              <p:cNvPr id="217" name="Output…"/>
              <p:cNvSpPr txBox="1"/>
              <p:nvPr/>
            </p:nvSpPr>
            <p:spPr>
              <a:xfrm>
                <a:off x="10340406" y="0"/>
                <a:ext cx="1743684" cy="120801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200"/>
                </a:pPr>
                <a:r>
                  <a:t>Output</a:t>
                </a:r>
              </a:p>
              <a:p>
                <a:pPr>
                  <a:defRPr sz="3200"/>
                </a:pPr>
                <a:r>
                  <a:t>layer</a:t>
                </a:r>
              </a:p>
            </p:txBody>
          </p:sp>
          <p:sp>
            <p:nvSpPr>
              <p:cNvPr id="218" name="Hidden…"/>
              <p:cNvSpPr txBox="1"/>
              <p:nvPr/>
            </p:nvSpPr>
            <p:spPr>
              <a:xfrm>
                <a:off x="5188170" y="2934"/>
                <a:ext cx="1756354" cy="120801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200"/>
                </a:pPr>
                <a:r>
                  <a:t>Hidden</a:t>
                </a:r>
              </a:p>
              <a:p>
                <a:pPr>
                  <a:defRPr sz="3200"/>
                </a:pPr>
                <a:r>
                  <a:t>layer</a:t>
                </a:r>
              </a:p>
            </p:txBody>
          </p:sp>
        </p:grpSp>
        <p:grpSp>
          <p:nvGrpSpPr>
            <p:cNvPr id="280" name="Group"/>
            <p:cNvGrpSpPr/>
            <p:nvPr/>
          </p:nvGrpSpPr>
          <p:grpSpPr>
            <a:xfrm>
              <a:off x="132636" y="-1"/>
              <a:ext cx="11183680" cy="8455661"/>
              <a:chOff x="0" y="0"/>
              <a:chExt cx="11183678" cy="8455659"/>
            </a:xfrm>
          </p:grpSpPr>
          <p:grpSp>
            <p:nvGrpSpPr>
              <p:cNvPr id="263" name="Group"/>
              <p:cNvGrpSpPr/>
              <p:nvPr/>
            </p:nvGrpSpPr>
            <p:grpSpPr>
              <a:xfrm>
                <a:off x="0" y="-1"/>
                <a:ext cx="11183679" cy="8455661"/>
                <a:chOff x="0" y="0"/>
                <a:chExt cx="11183678" cy="8455659"/>
              </a:xfrm>
            </p:grpSpPr>
            <p:grpSp>
              <p:nvGrpSpPr>
                <p:cNvPr id="238" name="Group"/>
                <p:cNvGrpSpPr/>
                <p:nvPr/>
              </p:nvGrpSpPr>
              <p:grpSpPr>
                <a:xfrm>
                  <a:off x="5473182" y="0"/>
                  <a:ext cx="804180" cy="8455660"/>
                  <a:chOff x="0" y="0"/>
                  <a:chExt cx="804179" cy="8455659"/>
                </a:xfrm>
              </p:grpSpPr>
              <p:grpSp>
                <p:nvGrpSpPr>
                  <p:cNvPr id="222" name="Group"/>
                  <p:cNvGrpSpPr/>
                  <p:nvPr/>
                </p:nvGrpSpPr>
                <p:grpSpPr>
                  <a:xfrm>
                    <a:off x="0" y="2852490"/>
                    <a:ext cx="804180" cy="1371228"/>
                    <a:chOff x="0" y="0"/>
                    <a:chExt cx="804179" cy="1371227"/>
                  </a:xfrm>
                </p:grpSpPr>
                <p:sp>
                  <p:nvSpPr>
                    <p:cNvPr id="220" name="Oval"/>
                    <p:cNvSpPr/>
                    <p:nvPr/>
                  </p:nvSpPr>
                  <p:spPr>
                    <a:xfrm>
                      <a:off x="0" y="544386"/>
                      <a:ext cx="804180" cy="826842"/>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21" name="Image" descr="Image"/>
                    <p:cNvPicPr>
                      <a:picLocks noChangeAspect="1"/>
                    </p:cNvPicPr>
                    <p:nvPr/>
                  </p:nvPicPr>
                  <p:blipFill>
                    <a:blip r:embed="rId3"/>
                    <a:stretch>
                      <a:fillRect/>
                    </a:stretch>
                  </p:blipFill>
                  <p:spPr>
                    <a:xfrm>
                      <a:off x="167524" y="0"/>
                      <a:ext cx="469131" cy="469130"/>
                    </a:xfrm>
                    <a:prstGeom prst="rect">
                      <a:avLst/>
                    </a:prstGeom>
                    <a:ln w="12700" cap="flat">
                      <a:noFill/>
                      <a:miter lim="400000"/>
                    </a:ln>
                    <a:effectLst/>
                  </p:spPr>
                </p:pic>
              </p:grpSp>
              <p:grpSp>
                <p:nvGrpSpPr>
                  <p:cNvPr id="225" name="Group"/>
                  <p:cNvGrpSpPr/>
                  <p:nvPr/>
                </p:nvGrpSpPr>
                <p:grpSpPr>
                  <a:xfrm>
                    <a:off x="0" y="4278510"/>
                    <a:ext cx="804180" cy="1352598"/>
                    <a:chOff x="0" y="0"/>
                    <a:chExt cx="804179" cy="1352596"/>
                  </a:xfrm>
                </p:grpSpPr>
                <p:sp>
                  <p:nvSpPr>
                    <p:cNvPr id="223" name="Oval"/>
                    <p:cNvSpPr/>
                    <p:nvPr/>
                  </p:nvSpPr>
                  <p:spPr>
                    <a:xfrm>
                      <a:off x="0" y="525755"/>
                      <a:ext cx="804180" cy="826842"/>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24" name="Image" descr="Image"/>
                    <p:cNvPicPr>
                      <a:picLocks noChangeAspect="1"/>
                    </p:cNvPicPr>
                    <p:nvPr/>
                  </p:nvPicPr>
                  <p:blipFill>
                    <a:blip r:embed="rId4"/>
                    <a:srcRect/>
                    <a:stretch>
                      <a:fillRect/>
                    </a:stretch>
                  </p:blipFill>
                  <p:spPr>
                    <a:xfrm>
                      <a:off x="174396" y="0"/>
                      <a:ext cx="455387" cy="441587"/>
                    </a:xfrm>
                    <a:prstGeom prst="rect">
                      <a:avLst/>
                    </a:prstGeom>
                    <a:ln w="12700" cap="flat">
                      <a:noFill/>
                      <a:miter lim="400000"/>
                    </a:ln>
                    <a:effectLst/>
                  </p:spPr>
                </p:pic>
              </p:grpSp>
              <p:grpSp>
                <p:nvGrpSpPr>
                  <p:cNvPr id="228" name="Group"/>
                  <p:cNvGrpSpPr/>
                  <p:nvPr/>
                </p:nvGrpSpPr>
                <p:grpSpPr>
                  <a:xfrm>
                    <a:off x="0" y="5688941"/>
                    <a:ext cx="804180" cy="1383126"/>
                    <a:chOff x="0" y="0"/>
                    <a:chExt cx="804179" cy="1383125"/>
                  </a:xfrm>
                </p:grpSpPr>
                <p:sp>
                  <p:nvSpPr>
                    <p:cNvPr id="226" name="Oval"/>
                    <p:cNvSpPr/>
                    <p:nvPr/>
                  </p:nvSpPr>
                  <p:spPr>
                    <a:xfrm>
                      <a:off x="0" y="556283"/>
                      <a:ext cx="804180" cy="826843"/>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27" name="Image" descr="Image"/>
                    <p:cNvPicPr>
                      <a:picLocks noChangeAspect="1"/>
                    </p:cNvPicPr>
                    <p:nvPr/>
                  </p:nvPicPr>
                  <p:blipFill>
                    <a:blip r:embed="rId5"/>
                    <a:stretch>
                      <a:fillRect/>
                    </a:stretch>
                  </p:blipFill>
                  <p:spPr>
                    <a:xfrm>
                      <a:off x="167524" y="0"/>
                      <a:ext cx="469131" cy="469130"/>
                    </a:xfrm>
                    <a:prstGeom prst="rect">
                      <a:avLst/>
                    </a:prstGeom>
                    <a:ln w="12700" cap="flat">
                      <a:noFill/>
                      <a:miter lim="400000"/>
                    </a:ln>
                    <a:effectLst/>
                  </p:spPr>
                </p:pic>
              </p:grpSp>
              <p:grpSp>
                <p:nvGrpSpPr>
                  <p:cNvPr id="231" name="Group"/>
                  <p:cNvGrpSpPr/>
                  <p:nvPr/>
                </p:nvGrpSpPr>
                <p:grpSpPr>
                  <a:xfrm>
                    <a:off x="0" y="1440213"/>
                    <a:ext cx="804180" cy="1366342"/>
                    <a:chOff x="0" y="0"/>
                    <a:chExt cx="804179" cy="1366340"/>
                  </a:xfrm>
                </p:grpSpPr>
                <p:sp>
                  <p:nvSpPr>
                    <p:cNvPr id="229" name="Group"/>
                    <p:cNvSpPr/>
                    <p:nvPr/>
                  </p:nvSpPr>
                  <p:spPr>
                    <a:xfrm>
                      <a:off x="0" y="539499"/>
                      <a:ext cx="804180" cy="826842"/>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30" name="Image" descr="Image"/>
                    <p:cNvPicPr>
                      <a:picLocks noChangeAspect="1"/>
                    </p:cNvPicPr>
                    <p:nvPr/>
                  </p:nvPicPr>
                  <p:blipFill>
                    <a:blip r:embed="rId6"/>
                    <a:srcRect r="5882"/>
                    <a:stretch>
                      <a:fillRect/>
                    </a:stretch>
                  </p:blipFill>
                  <p:spPr>
                    <a:xfrm>
                      <a:off x="167524" y="0"/>
                      <a:ext cx="469131" cy="498451"/>
                    </a:xfrm>
                    <a:prstGeom prst="rect">
                      <a:avLst/>
                    </a:prstGeom>
                    <a:ln w="12700" cap="flat">
                      <a:noFill/>
                      <a:miter lim="400000"/>
                    </a:ln>
                    <a:effectLst/>
                  </p:spPr>
                </p:pic>
              </p:grpSp>
              <p:grpSp>
                <p:nvGrpSpPr>
                  <p:cNvPr id="234" name="Group"/>
                  <p:cNvGrpSpPr/>
                  <p:nvPr/>
                </p:nvGrpSpPr>
                <p:grpSpPr>
                  <a:xfrm>
                    <a:off x="0" y="7100578"/>
                    <a:ext cx="804180" cy="1355082"/>
                    <a:chOff x="0" y="0"/>
                    <a:chExt cx="804179" cy="1355080"/>
                  </a:xfrm>
                </p:grpSpPr>
                <p:sp>
                  <p:nvSpPr>
                    <p:cNvPr id="232" name="Oval"/>
                    <p:cNvSpPr/>
                    <p:nvPr/>
                  </p:nvSpPr>
                  <p:spPr>
                    <a:xfrm>
                      <a:off x="0" y="528239"/>
                      <a:ext cx="804180" cy="826842"/>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33" name="Image" descr="Image"/>
                    <p:cNvPicPr>
                      <a:picLocks noChangeAspect="1"/>
                    </p:cNvPicPr>
                    <p:nvPr/>
                  </p:nvPicPr>
                  <p:blipFill>
                    <a:blip r:embed="rId7"/>
                    <a:srcRect/>
                    <a:stretch>
                      <a:fillRect/>
                    </a:stretch>
                  </p:blipFill>
                  <p:spPr>
                    <a:xfrm>
                      <a:off x="167524" y="0"/>
                      <a:ext cx="469131" cy="469130"/>
                    </a:xfrm>
                    <a:prstGeom prst="rect">
                      <a:avLst/>
                    </a:prstGeom>
                    <a:ln w="12700" cap="flat">
                      <a:noFill/>
                      <a:miter lim="400000"/>
                    </a:ln>
                    <a:effectLst/>
                  </p:spPr>
                </p:pic>
              </p:grpSp>
              <p:grpSp>
                <p:nvGrpSpPr>
                  <p:cNvPr id="237" name="Group"/>
                  <p:cNvGrpSpPr/>
                  <p:nvPr/>
                </p:nvGrpSpPr>
                <p:grpSpPr>
                  <a:xfrm>
                    <a:off x="0" y="0"/>
                    <a:ext cx="804180" cy="1399165"/>
                    <a:chOff x="0" y="0"/>
                    <a:chExt cx="804179" cy="1399164"/>
                  </a:xfrm>
                </p:grpSpPr>
                <p:sp>
                  <p:nvSpPr>
                    <p:cNvPr id="235" name="Group"/>
                    <p:cNvSpPr/>
                    <p:nvPr/>
                  </p:nvSpPr>
                  <p:spPr>
                    <a:xfrm>
                      <a:off x="0" y="572322"/>
                      <a:ext cx="804180" cy="826843"/>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36" name="Image" descr="Image"/>
                    <p:cNvPicPr>
                      <a:picLocks noChangeAspect="1"/>
                    </p:cNvPicPr>
                    <p:nvPr/>
                  </p:nvPicPr>
                  <p:blipFill>
                    <a:blip r:embed="rId8"/>
                    <a:stretch>
                      <a:fillRect/>
                    </a:stretch>
                  </p:blipFill>
                  <p:spPr>
                    <a:xfrm>
                      <a:off x="167524" y="0"/>
                      <a:ext cx="469131" cy="484264"/>
                    </a:xfrm>
                    <a:prstGeom prst="rect">
                      <a:avLst/>
                    </a:prstGeom>
                    <a:ln w="12700" cap="flat">
                      <a:noFill/>
                      <a:miter lim="400000"/>
                    </a:ln>
                    <a:effectLst/>
                  </p:spPr>
                </p:pic>
              </p:grpSp>
            </p:grpSp>
            <p:grpSp>
              <p:nvGrpSpPr>
                <p:cNvPr id="246" name="Group"/>
                <p:cNvGrpSpPr/>
                <p:nvPr/>
              </p:nvGrpSpPr>
              <p:grpSpPr>
                <a:xfrm>
                  <a:off x="0" y="2048022"/>
                  <a:ext cx="804180" cy="4914631"/>
                  <a:chOff x="0" y="0"/>
                  <a:chExt cx="804179" cy="4914630"/>
                </a:xfrm>
              </p:grpSpPr>
              <p:grpSp>
                <p:nvGrpSpPr>
                  <p:cNvPr id="241" name="Group"/>
                  <p:cNvGrpSpPr/>
                  <p:nvPr/>
                </p:nvGrpSpPr>
                <p:grpSpPr>
                  <a:xfrm>
                    <a:off x="0" y="0"/>
                    <a:ext cx="804180" cy="1481774"/>
                    <a:chOff x="0" y="0"/>
                    <a:chExt cx="804179" cy="1481773"/>
                  </a:xfrm>
                </p:grpSpPr>
                <p:sp>
                  <p:nvSpPr>
                    <p:cNvPr id="239" name="Oval"/>
                    <p:cNvSpPr/>
                    <p:nvPr/>
                  </p:nvSpPr>
                  <p:spPr>
                    <a:xfrm>
                      <a:off x="0" y="654932"/>
                      <a:ext cx="804180" cy="826842"/>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40" name="Image" descr="Image"/>
                    <p:cNvPicPr>
                      <a:picLocks noChangeAspect="1"/>
                    </p:cNvPicPr>
                    <p:nvPr/>
                  </p:nvPicPr>
                  <p:blipFill>
                    <a:blip r:embed="rId9"/>
                    <a:srcRect/>
                    <a:stretch>
                      <a:fillRect/>
                    </a:stretch>
                  </p:blipFill>
                  <p:spPr>
                    <a:xfrm>
                      <a:off x="193742" y="0"/>
                      <a:ext cx="408598" cy="527772"/>
                    </a:xfrm>
                    <a:prstGeom prst="rect">
                      <a:avLst/>
                    </a:prstGeom>
                    <a:ln w="12700" cap="flat">
                      <a:noFill/>
                      <a:miter lim="400000"/>
                    </a:ln>
                    <a:effectLst/>
                  </p:spPr>
                </p:pic>
              </p:grpSp>
              <p:grpSp>
                <p:nvGrpSpPr>
                  <p:cNvPr id="244" name="Group"/>
                  <p:cNvGrpSpPr/>
                  <p:nvPr/>
                </p:nvGrpSpPr>
                <p:grpSpPr>
                  <a:xfrm>
                    <a:off x="0" y="3499972"/>
                    <a:ext cx="804180" cy="1414659"/>
                    <a:chOff x="0" y="0"/>
                    <a:chExt cx="804179" cy="1414657"/>
                  </a:xfrm>
                </p:grpSpPr>
                <p:sp>
                  <p:nvSpPr>
                    <p:cNvPr id="242" name="Oval"/>
                    <p:cNvSpPr/>
                    <p:nvPr/>
                  </p:nvSpPr>
                  <p:spPr>
                    <a:xfrm>
                      <a:off x="0" y="587816"/>
                      <a:ext cx="804180" cy="826842"/>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43" name="Image" descr="Image"/>
                    <p:cNvPicPr>
                      <a:picLocks noChangeAspect="1"/>
                    </p:cNvPicPr>
                    <p:nvPr/>
                  </p:nvPicPr>
                  <p:blipFill>
                    <a:blip r:embed="rId10"/>
                    <a:stretch>
                      <a:fillRect/>
                    </a:stretch>
                  </p:blipFill>
                  <p:spPr>
                    <a:xfrm>
                      <a:off x="193742" y="0"/>
                      <a:ext cx="422100" cy="503273"/>
                    </a:xfrm>
                    <a:prstGeom prst="rect">
                      <a:avLst/>
                    </a:prstGeom>
                    <a:ln w="12700" cap="flat">
                      <a:noFill/>
                      <a:miter lim="400000"/>
                    </a:ln>
                    <a:effectLst/>
                  </p:spPr>
                </p:pic>
              </p:grpSp>
              <p:sp>
                <p:nvSpPr>
                  <p:cNvPr id="245" name="Line"/>
                  <p:cNvSpPr/>
                  <p:nvPr/>
                </p:nvSpPr>
                <p:spPr>
                  <a:xfrm flipV="1">
                    <a:off x="402089" y="1945164"/>
                    <a:ext cx="1" cy="1494985"/>
                  </a:xfrm>
                  <a:prstGeom prst="line">
                    <a:avLst/>
                  </a:prstGeom>
                  <a:noFill/>
                  <a:ln w="127000" cap="rnd">
                    <a:solidFill>
                      <a:srgbClr val="000000"/>
                    </a:solidFill>
                    <a:custDash>
                      <a:ds d="100000" sp="200000"/>
                    </a:custDash>
                    <a:round/>
                  </a:ln>
                  <a:effectLst/>
                </p:spPr>
                <p:txBody>
                  <a:bodyPr wrap="square" lIns="91439" tIns="91439" rIns="91439" bIns="91439" numCol="1" anchor="t">
                    <a:noAutofit/>
                  </a:bodyPr>
                  <a:lstStyle/>
                  <a:p>
                    <a:endParaRPr/>
                  </a:p>
                </p:txBody>
              </p:sp>
            </p:grpSp>
            <p:grpSp>
              <p:nvGrpSpPr>
                <p:cNvPr id="254" name="Group"/>
                <p:cNvGrpSpPr/>
                <p:nvPr/>
              </p:nvGrpSpPr>
              <p:grpSpPr>
                <a:xfrm>
                  <a:off x="10379499" y="2339930"/>
                  <a:ext cx="804180" cy="4681364"/>
                  <a:chOff x="0" y="0"/>
                  <a:chExt cx="804179" cy="4681363"/>
                </a:xfrm>
              </p:grpSpPr>
              <p:sp>
                <p:nvSpPr>
                  <p:cNvPr id="247" name="Line"/>
                  <p:cNvSpPr/>
                  <p:nvPr/>
                </p:nvSpPr>
                <p:spPr>
                  <a:xfrm flipV="1">
                    <a:off x="402088" y="1711896"/>
                    <a:ext cx="1" cy="1494986"/>
                  </a:xfrm>
                  <a:prstGeom prst="line">
                    <a:avLst/>
                  </a:prstGeom>
                  <a:noFill/>
                  <a:ln w="127000" cap="rnd">
                    <a:solidFill>
                      <a:srgbClr val="000000"/>
                    </a:solidFill>
                    <a:custDash>
                      <a:ds d="100000" sp="200000"/>
                    </a:custDash>
                    <a:round/>
                  </a:ln>
                  <a:effectLst/>
                </p:spPr>
                <p:txBody>
                  <a:bodyPr wrap="square" lIns="91439" tIns="91439" rIns="91439" bIns="91439" numCol="1" anchor="t">
                    <a:noAutofit/>
                  </a:bodyPr>
                  <a:lstStyle/>
                  <a:p>
                    <a:endParaRPr/>
                  </a:p>
                </p:txBody>
              </p:sp>
              <p:grpSp>
                <p:nvGrpSpPr>
                  <p:cNvPr id="250" name="Group"/>
                  <p:cNvGrpSpPr/>
                  <p:nvPr/>
                </p:nvGrpSpPr>
                <p:grpSpPr>
                  <a:xfrm>
                    <a:off x="0" y="0"/>
                    <a:ext cx="804180" cy="1248507"/>
                    <a:chOff x="0" y="0"/>
                    <a:chExt cx="804179" cy="1248506"/>
                  </a:xfrm>
                </p:grpSpPr>
                <p:sp>
                  <p:nvSpPr>
                    <p:cNvPr id="248" name="Group"/>
                    <p:cNvSpPr/>
                    <p:nvPr/>
                  </p:nvSpPr>
                  <p:spPr>
                    <a:xfrm>
                      <a:off x="0" y="421665"/>
                      <a:ext cx="804180" cy="826842"/>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49" name="Image" descr="Image"/>
                    <p:cNvPicPr>
                      <a:picLocks noChangeAspect="1"/>
                    </p:cNvPicPr>
                    <p:nvPr/>
                  </p:nvPicPr>
                  <p:blipFill>
                    <a:blip r:embed="rId11"/>
                    <a:srcRect/>
                    <a:stretch>
                      <a:fillRect/>
                    </a:stretch>
                  </p:blipFill>
                  <p:spPr>
                    <a:xfrm>
                      <a:off x="161567" y="0"/>
                      <a:ext cx="455619" cy="345642"/>
                    </a:xfrm>
                    <a:prstGeom prst="rect">
                      <a:avLst/>
                    </a:prstGeom>
                    <a:ln w="12700" cap="flat">
                      <a:noFill/>
                      <a:miter lim="400000"/>
                    </a:ln>
                    <a:effectLst/>
                  </p:spPr>
                </p:pic>
              </p:grpSp>
              <p:grpSp>
                <p:nvGrpSpPr>
                  <p:cNvPr id="253" name="Group"/>
                  <p:cNvGrpSpPr/>
                  <p:nvPr/>
                </p:nvGrpSpPr>
                <p:grpSpPr>
                  <a:xfrm>
                    <a:off x="0" y="3439137"/>
                    <a:ext cx="804180" cy="1242227"/>
                    <a:chOff x="0" y="0"/>
                    <a:chExt cx="804179" cy="1242225"/>
                  </a:xfrm>
                </p:grpSpPr>
                <p:sp>
                  <p:nvSpPr>
                    <p:cNvPr id="251" name="Group"/>
                    <p:cNvSpPr/>
                    <p:nvPr/>
                  </p:nvSpPr>
                  <p:spPr>
                    <a:xfrm>
                      <a:off x="0" y="415384"/>
                      <a:ext cx="804180" cy="826842"/>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252" name="Image" descr="Image"/>
                    <p:cNvPicPr>
                      <a:picLocks noChangeAspect="1"/>
                    </p:cNvPicPr>
                    <p:nvPr/>
                  </p:nvPicPr>
                  <p:blipFill>
                    <a:blip r:embed="rId12"/>
                    <a:stretch>
                      <a:fillRect/>
                    </a:stretch>
                  </p:blipFill>
                  <p:spPr>
                    <a:xfrm>
                      <a:off x="175207" y="0"/>
                      <a:ext cx="486749" cy="345434"/>
                    </a:xfrm>
                    <a:prstGeom prst="rect">
                      <a:avLst/>
                    </a:prstGeom>
                    <a:ln w="12700" cap="flat">
                      <a:noFill/>
                      <a:miter lim="400000"/>
                    </a:ln>
                    <a:effectLst/>
                  </p:spPr>
                </p:pic>
              </p:grpSp>
            </p:grpSp>
            <p:sp>
              <p:nvSpPr>
                <p:cNvPr id="255" name="Line"/>
                <p:cNvSpPr/>
                <p:nvPr/>
              </p:nvSpPr>
              <p:spPr>
                <a:xfrm flipV="1">
                  <a:off x="790710" y="1051732"/>
                  <a:ext cx="4701244" cy="1857584"/>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56" name="Line"/>
                <p:cNvSpPr/>
                <p:nvPr/>
              </p:nvSpPr>
              <p:spPr>
                <a:xfrm>
                  <a:off x="731158" y="3391500"/>
                  <a:ext cx="4824783" cy="4425744"/>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57" name="Line"/>
                <p:cNvSpPr/>
                <p:nvPr/>
              </p:nvSpPr>
              <p:spPr>
                <a:xfrm flipV="1">
                  <a:off x="721558" y="1142915"/>
                  <a:ext cx="4786585" cy="5215974"/>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58" name="Line"/>
                <p:cNvSpPr/>
                <p:nvPr/>
              </p:nvSpPr>
              <p:spPr>
                <a:xfrm>
                  <a:off x="726040" y="6773554"/>
                  <a:ext cx="4737393" cy="1221255"/>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59" name="Line"/>
                <p:cNvSpPr/>
                <p:nvPr/>
              </p:nvSpPr>
              <p:spPr>
                <a:xfrm>
                  <a:off x="6307810" y="1030191"/>
                  <a:ext cx="4140869" cy="1907331"/>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60" name="Line"/>
                <p:cNvSpPr/>
                <p:nvPr/>
              </p:nvSpPr>
              <p:spPr>
                <a:xfrm>
                  <a:off x="6150465" y="1248852"/>
                  <a:ext cx="4308154" cy="5122549"/>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61" name="Line"/>
                <p:cNvSpPr/>
                <p:nvPr/>
              </p:nvSpPr>
              <p:spPr>
                <a:xfrm flipV="1">
                  <a:off x="6199501" y="3437082"/>
                  <a:ext cx="4290464" cy="4340566"/>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62" name="Line"/>
                <p:cNvSpPr/>
                <p:nvPr/>
              </p:nvSpPr>
              <p:spPr>
                <a:xfrm flipV="1">
                  <a:off x="6289278" y="6806445"/>
                  <a:ext cx="4143058" cy="1204089"/>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grpSp>
          <p:sp>
            <p:nvSpPr>
              <p:cNvPr id="264" name="Line"/>
              <p:cNvSpPr/>
              <p:nvPr/>
            </p:nvSpPr>
            <p:spPr>
              <a:xfrm flipV="1">
                <a:off x="785060" y="2298781"/>
                <a:ext cx="4669174" cy="810358"/>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65" name="Line"/>
              <p:cNvSpPr/>
              <p:nvPr/>
            </p:nvSpPr>
            <p:spPr>
              <a:xfrm>
                <a:off x="804607" y="3187327"/>
                <a:ext cx="4648635" cy="549234"/>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66" name="Line"/>
              <p:cNvSpPr/>
              <p:nvPr/>
            </p:nvSpPr>
            <p:spPr>
              <a:xfrm>
                <a:off x="794936" y="3265515"/>
                <a:ext cx="4700480" cy="1889575"/>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67" name="Line"/>
              <p:cNvSpPr/>
              <p:nvPr/>
            </p:nvSpPr>
            <p:spPr>
              <a:xfrm>
                <a:off x="761011" y="3301392"/>
                <a:ext cx="4732015" cy="3164252"/>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68" name="Line"/>
              <p:cNvSpPr/>
              <p:nvPr/>
            </p:nvSpPr>
            <p:spPr>
              <a:xfrm flipV="1">
                <a:off x="774473" y="2512659"/>
                <a:ext cx="4688968" cy="3952670"/>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69" name="Line"/>
              <p:cNvSpPr/>
              <p:nvPr/>
            </p:nvSpPr>
            <p:spPr>
              <a:xfrm flipV="1">
                <a:off x="801808" y="4003124"/>
                <a:ext cx="4699659" cy="2518632"/>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0" name="Line"/>
              <p:cNvSpPr/>
              <p:nvPr/>
            </p:nvSpPr>
            <p:spPr>
              <a:xfrm flipV="1">
                <a:off x="761340" y="5329288"/>
                <a:ext cx="4761049" cy="1276078"/>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1" name="Line"/>
              <p:cNvSpPr/>
              <p:nvPr/>
            </p:nvSpPr>
            <p:spPr>
              <a:xfrm flipV="1">
                <a:off x="778725" y="6620862"/>
                <a:ext cx="4695550" cy="34647"/>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2" name="Line"/>
              <p:cNvSpPr/>
              <p:nvPr/>
            </p:nvSpPr>
            <p:spPr>
              <a:xfrm>
                <a:off x="6262760" y="2432465"/>
                <a:ext cx="4118878" cy="601953"/>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3" name="Line"/>
              <p:cNvSpPr/>
              <p:nvPr/>
            </p:nvSpPr>
            <p:spPr>
              <a:xfrm>
                <a:off x="6194346" y="2631524"/>
                <a:ext cx="4245628" cy="3868149"/>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4" name="Line"/>
              <p:cNvSpPr/>
              <p:nvPr/>
            </p:nvSpPr>
            <p:spPr>
              <a:xfrm>
                <a:off x="6282307" y="3951182"/>
                <a:ext cx="4140029" cy="2673102"/>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5" name="Line"/>
              <p:cNvSpPr/>
              <p:nvPr/>
            </p:nvSpPr>
            <p:spPr>
              <a:xfrm flipV="1">
                <a:off x="6301854" y="3172499"/>
                <a:ext cx="4066880" cy="505024"/>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6" name="Line"/>
              <p:cNvSpPr/>
              <p:nvPr/>
            </p:nvSpPr>
            <p:spPr>
              <a:xfrm>
                <a:off x="6204118" y="5436760"/>
                <a:ext cx="4197067" cy="1251893"/>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7" name="Line"/>
              <p:cNvSpPr/>
              <p:nvPr/>
            </p:nvSpPr>
            <p:spPr>
              <a:xfrm flipV="1">
                <a:off x="6262760" y="3246991"/>
                <a:ext cx="4152246" cy="1857470"/>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8" name="Line"/>
              <p:cNvSpPr/>
              <p:nvPr/>
            </p:nvSpPr>
            <p:spPr>
              <a:xfrm>
                <a:off x="6288339" y="6668226"/>
                <a:ext cx="4141861" cy="63034"/>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279" name="Line"/>
              <p:cNvSpPr/>
              <p:nvPr/>
            </p:nvSpPr>
            <p:spPr>
              <a:xfrm flipV="1">
                <a:off x="6243212" y="3362054"/>
                <a:ext cx="4205349" cy="3091156"/>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grpSp>
      </p:grpSp>
      <p:grpSp>
        <p:nvGrpSpPr>
          <p:cNvPr id="291" name="Group"/>
          <p:cNvGrpSpPr/>
          <p:nvPr/>
        </p:nvGrpSpPr>
        <p:grpSpPr>
          <a:xfrm>
            <a:off x="12055621" y="2028078"/>
            <a:ext cx="10856502" cy="4775512"/>
            <a:chOff x="-1" y="-1"/>
            <a:chExt cx="10856501" cy="4775511"/>
          </a:xfrm>
        </p:grpSpPr>
        <p:pic>
          <p:nvPicPr>
            <p:cNvPr id="282" name="Image" descr="Image"/>
            <p:cNvPicPr>
              <a:picLocks noChangeAspect="1"/>
            </p:cNvPicPr>
            <p:nvPr/>
          </p:nvPicPr>
          <p:blipFill>
            <a:blip r:embed="rId13"/>
            <a:stretch>
              <a:fillRect/>
            </a:stretch>
          </p:blipFill>
          <p:spPr>
            <a:xfrm>
              <a:off x="1855390" y="2037999"/>
              <a:ext cx="7557869" cy="1173244"/>
            </a:xfrm>
            <a:prstGeom prst="rect">
              <a:avLst/>
            </a:prstGeom>
            <a:ln w="12700" cap="flat">
              <a:noFill/>
              <a:miter lim="400000"/>
            </a:ln>
            <a:effectLst/>
          </p:spPr>
        </p:pic>
        <p:grpSp>
          <p:nvGrpSpPr>
            <p:cNvPr id="285" name="Group"/>
            <p:cNvGrpSpPr/>
            <p:nvPr/>
          </p:nvGrpSpPr>
          <p:grpSpPr>
            <a:xfrm>
              <a:off x="-1" y="-1"/>
              <a:ext cx="10856501" cy="1927864"/>
              <a:chOff x="0" y="0"/>
              <a:chExt cx="10856499" cy="1927862"/>
            </a:xfrm>
          </p:grpSpPr>
          <p:sp>
            <p:nvSpPr>
              <p:cNvPr id="283" name="Input text document: a log-normalized word count vector…"/>
              <p:cNvSpPr txBox="1"/>
              <p:nvPr/>
            </p:nvSpPr>
            <p:spPr>
              <a:xfrm>
                <a:off x="0" y="0"/>
                <a:ext cx="10856499" cy="14528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lnSpc>
                    <a:spcPts val="6600"/>
                  </a:lnSpc>
                  <a:spcBef>
                    <a:spcPts val="2400"/>
                  </a:spcBef>
                  <a:defRPr sz="2600">
                    <a:latin typeface="+mj-lt"/>
                    <a:ea typeface="+mj-ea"/>
                    <a:cs typeface="+mj-cs"/>
                    <a:sym typeface="Helvetica"/>
                  </a:defRPr>
                </a:pPr>
                <a:r>
                  <a:rPr sz="3200" b="1" dirty="0">
                    <a:solidFill>
                      <a:srgbClr val="0B1480"/>
                    </a:solidFill>
                    <a:uFill>
                      <a:solidFill>
                        <a:srgbClr val="0B1480"/>
                      </a:solidFill>
                    </a:uFill>
                  </a:rPr>
                  <a:t>Input text document:</a:t>
                </a:r>
                <a:r>
                  <a:rPr dirty="0"/>
                  <a:t> </a:t>
                </a:r>
                <a:r>
                  <a:rPr sz="3200" dirty="0"/>
                  <a:t>a log-normalized word count vector </a:t>
                </a:r>
              </a:p>
              <a:p>
                <a:pPr>
                  <a:lnSpc>
                    <a:spcPts val="6600"/>
                  </a:lnSpc>
                  <a:spcBef>
                    <a:spcPts val="2400"/>
                  </a:spcBef>
                  <a:defRPr sz="3200">
                    <a:latin typeface="+mj-lt"/>
                    <a:ea typeface="+mj-ea"/>
                    <a:cs typeface="+mj-cs"/>
                    <a:sym typeface="Helvetica"/>
                  </a:defRPr>
                </a:pPr>
                <a:r>
                  <a:rPr dirty="0"/>
                  <a:t>              where each dimension is represented as: </a:t>
                </a:r>
              </a:p>
            </p:txBody>
          </p:sp>
          <p:pic>
            <p:nvPicPr>
              <p:cNvPr id="284" name="Image" descr="Image"/>
              <p:cNvPicPr>
                <a:picLocks noChangeAspect="1"/>
              </p:cNvPicPr>
              <p:nvPr/>
            </p:nvPicPr>
            <p:blipFill>
              <a:blip r:embed="rId14"/>
              <a:stretch>
                <a:fillRect/>
              </a:stretch>
            </p:blipFill>
            <p:spPr>
              <a:xfrm>
                <a:off x="178457" y="1486215"/>
                <a:ext cx="1375413" cy="441647"/>
              </a:xfrm>
              <a:prstGeom prst="rect">
                <a:avLst/>
              </a:prstGeom>
              <a:ln w="12700" cap="flat">
                <a:noFill/>
                <a:miter lim="400000"/>
              </a:ln>
              <a:effectLst/>
            </p:spPr>
          </p:pic>
        </p:grpSp>
        <p:grpSp>
          <p:nvGrpSpPr>
            <p:cNvPr id="290" name="Group"/>
            <p:cNvGrpSpPr/>
            <p:nvPr/>
          </p:nvGrpSpPr>
          <p:grpSpPr>
            <a:xfrm>
              <a:off x="118532" y="2983611"/>
              <a:ext cx="10317245" cy="1791899"/>
              <a:chOff x="0" y="0"/>
              <a:chExt cx="10317243" cy="1791897"/>
            </a:xfrm>
          </p:grpSpPr>
          <p:sp>
            <p:nvSpPr>
              <p:cNvPr id="286" name="where    is the vocabulary and      is the count of word…"/>
              <p:cNvSpPr txBox="1"/>
              <p:nvPr/>
            </p:nvSpPr>
            <p:spPr>
              <a:xfrm>
                <a:off x="0" y="0"/>
                <a:ext cx="10317243" cy="179189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lnSpc>
                    <a:spcPts val="6600"/>
                  </a:lnSpc>
                  <a:spcBef>
                    <a:spcPts val="100"/>
                  </a:spcBef>
                  <a:defRPr sz="3200">
                    <a:latin typeface="+mj-lt"/>
                    <a:ea typeface="+mj-ea"/>
                    <a:cs typeface="+mj-cs"/>
                    <a:sym typeface="Helvetica"/>
                  </a:defRPr>
                </a:pPr>
                <a:r>
                  <a:rPr dirty="0"/>
                  <a:t>where    is the vocabulary and      is the count of word   </a:t>
                </a:r>
                <a:r>
                  <a:rPr lang="en-US" dirty="0"/>
                  <a:t> </a:t>
                </a:r>
              </a:p>
              <a:p>
                <a:pPr>
                  <a:lnSpc>
                    <a:spcPts val="6600"/>
                  </a:lnSpc>
                  <a:spcBef>
                    <a:spcPts val="100"/>
                  </a:spcBef>
                  <a:defRPr sz="3200">
                    <a:latin typeface="+mj-lt"/>
                    <a:ea typeface="+mj-ea"/>
                    <a:cs typeface="+mj-cs"/>
                    <a:sym typeface="Helvetica"/>
                  </a:defRPr>
                </a:pPr>
                <a:r>
                  <a:rPr dirty="0"/>
                  <a:t>in that document.</a:t>
                </a:r>
              </a:p>
            </p:txBody>
          </p:sp>
          <p:pic>
            <p:nvPicPr>
              <p:cNvPr id="287" name="Image" descr="Image"/>
              <p:cNvPicPr>
                <a:picLocks noChangeAspect="1"/>
              </p:cNvPicPr>
              <p:nvPr/>
            </p:nvPicPr>
            <p:blipFill>
              <a:blip r:embed="rId15"/>
              <a:srcRect/>
              <a:stretch>
                <a:fillRect/>
              </a:stretch>
            </p:blipFill>
            <p:spPr>
              <a:xfrm>
                <a:off x="5599684" y="463664"/>
                <a:ext cx="482352" cy="342315"/>
              </a:xfrm>
              <a:prstGeom prst="rect">
                <a:avLst/>
              </a:prstGeom>
              <a:ln w="12700" cap="flat">
                <a:noFill/>
                <a:miter lim="400000"/>
              </a:ln>
              <a:effectLst/>
            </p:spPr>
          </p:pic>
          <p:pic>
            <p:nvPicPr>
              <p:cNvPr id="288" name="Image" descr="Image"/>
              <p:cNvPicPr>
                <a:picLocks noChangeAspect="1"/>
              </p:cNvPicPr>
              <p:nvPr/>
            </p:nvPicPr>
            <p:blipFill>
              <a:blip r:embed="rId16"/>
              <a:srcRect/>
              <a:stretch>
                <a:fillRect/>
              </a:stretch>
            </p:blipFill>
            <p:spPr>
              <a:xfrm>
                <a:off x="1265421" y="420372"/>
                <a:ext cx="330267" cy="330267"/>
              </a:xfrm>
              <a:prstGeom prst="rect">
                <a:avLst/>
              </a:prstGeom>
              <a:ln w="12700" cap="flat">
                <a:noFill/>
                <a:miter lim="400000"/>
              </a:ln>
              <a:effectLst/>
            </p:spPr>
          </p:pic>
          <p:pic>
            <p:nvPicPr>
              <p:cNvPr id="289" name="Image" descr="Image"/>
              <p:cNvPicPr>
                <a:picLocks noChangeAspect="1"/>
              </p:cNvPicPr>
              <p:nvPr/>
            </p:nvPicPr>
            <p:blipFill>
              <a:blip r:embed="rId17"/>
              <a:srcRect/>
              <a:stretch>
                <a:fillRect/>
              </a:stretch>
            </p:blipFill>
            <p:spPr>
              <a:xfrm>
                <a:off x="9827468" y="333024"/>
                <a:ext cx="167809" cy="396638"/>
              </a:xfrm>
              <a:prstGeom prst="rect">
                <a:avLst/>
              </a:prstGeom>
              <a:ln w="12700" cap="flat">
                <a:noFill/>
                <a:miter lim="400000"/>
              </a:ln>
              <a:effectLst/>
            </p:spPr>
          </p:pic>
        </p:grpSp>
      </p:grpSp>
      <p:grpSp>
        <p:nvGrpSpPr>
          <p:cNvPr id="294" name="Group"/>
          <p:cNvGrpSpPr/>
          <p:nvPr/>
        </p:nvGrpSpPr>
        <p:grpSpPr>
          <a:xfrm>
            <a:off x="12147903" y="10653382"/>
            <a:ext cx="10075189" cy="1862103"/>
            <a:chOff x="-63500" y="11024"/>
            <a:chExt cx="10075188" cy="1862102"/>
          </a:xfrm>
        </p:grpSpPr>
        <p:pic>
          <p:nvPicPr>
            <p:cNvPr id="292" name="Image" descr="Image"/>
            <p:cNvPicPr>
              <a:picLocks noChangeAspect="1"/>
            </p:cNvPicPr>
            <p:nvPr/>
          </p:nvPicPr>
          <p:blipFill>
            <a:blip r:embed="rId18"/>
            <a:srcRect/>
            <a:stretch>
              <a:fillRect/>
            </a:stretch>
          </p:blipFill>
          <p:spPr>
            <a:xfrm>
              <a:off x="389631" y="847974"/>
              <a:ext cx="9136661" cy="1025152"/>
            </a:xfrm>
            <a:prstGeom prst="rect">
              <a:avLst/>
            </a:prstGeom>
            <a:ln w="12700" cap="flat">
              <a:noFill/>
              <a:miter lim="400000"/>
            </a:ln>
            <a:effectLst/>
          </p:spPr>
        </p:pic>
        <p:sp>
          <p:nvSpPr>
            <p:cNvPr id="293" name="We use the binary cross-entropy as the loss function:"/>
            <p:cNvSpPr txBox="1"/>
            <p:nvPr/>
          </p:nvSpPr>
          <p:spPr>
            <a:xfrm>
              <a:off x="-63500" y="11024"/>
              <a:ext cx="10075188" cy="6654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defRPr sz="3200"/>
              </a:pPr>
              <a:r>
                <a:rPr dirty="0"/>
                <a:t>We use the binary cross-entropy as the </a:t>
              </a:r>
              <a:r>
                <a:rPr b="1" dirty="0">
                  <a:solidFill>
                    <a:srgbClr val="0B1480"/>
                  </a:solidFill>
                  <a:uFill>
                    <a:solidFill>
                      <a:srgbClr val="0B1480"/>
                    </a:solidFill>
                  </a:uFill>
                  <a:latin typeface="+mj-lt"/>
                  <a:ea typeface="+mj-ea"/>
                  <a:cs typeface="+mj-cs"/>
                  <a:sym typeface="Helvetica"/>
                </a:rPr>
                <a:t>loss function</a:t>
              </a:r>
              <a:r>
                <a:rPr dirty="0"/>
                <a:t>:</a:t>
              </a:r>
            </a:p>
          </p:txBody>
        </p:sp>
      </p:grpSp>
      <p:sp>
        <p:nvSpPr>
          <p:cNvPr id="295" name="Autoencoders for Text: Architecture"/>
          <p:cNvSpPr txBox="1"/>
          <p:nvPr/>
        </p:nvSpPr>
        <p:spPr>
          <a:xfrm>
            <a:off x="7323249" y="637673"/>
            <a:ext cx="11655140"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Autoencoders for Text: Architecture</a:t>
            </a:r>
          </a:p>
        </p:txBody>
      </p:sp>
      <p:grpSp>
        <p:nvGrpSpPr>
          <p:cNvPr id="304" name="Group"/>
          <p:cNvGrpSpPr/>
          <p:nvPr/>
        </p:nvGrpSpPr>
        <p:grpSpPr>
          <a:xfrm>
            <a:off x="12110204" y="7016222"/>
            <a:ext cx="5469298" cy="3539314"/>
            <a:chOff x="0" y="17853"/>
            <a:chExt cx="5469297" cy="3539312"/>
          </a:xfrm>
        </p:grpSpPr>
        <p:pic>
          <p:nvPicPr>
            <p:cNvPr id="296" name="Image" descr="Image"/>
            <p:cNvPicPr>
              <a:picLocks noChangeAspect="1"/>
            </p:cNvPicPr>
            <p:nvPr/>
          </p:nvPicPr>
          <p:blipFill>
            <a:blip r:embed="rId19"/>
            <a:srcRect/>
            <a:stretch>
              <a:fillRect/>
            </a:stretch>
          </p:blipFill>
          <p:spPr>
            <a:xfrm>
              <a:off x="359768" y="1670272"/>
              <a:ext cx="5010006" cy="474094"/>
            </a:xfrm>
            <a:prstGeom prst="rect">
              <a:avLst/>
            </a:prstGeom>
            <a:ln w="12700" cap="flat">
              <a:noFill/>
              <a:miter lim="400000"/>
            </a:ln>
            <a:effectLst/>
          </p:spPr>
        </p:pic>
        <p:grpSp>
          <p:nvGrpSpPr>
            <p:cNvPr id="303" name="Group"/>
            <p:cNvGrpSpPr/>
            <p:nvPr/>
          </p:nvGrpSpPr>
          <p:grpSpPr>
            <a:xfrm>
              <a:off x="0" y="17853"/>
              <a:ext cx="5469297" cy="3539312"/>
              <a:chOff x="0" y="17854"/>
              <a:chExt cx="5469296" cy="3539310"/>
            </a:xfrm>
          </p:grpSpPr>
          <p:grpSp>
            <p:nvGrpSpPr>
              <p:cNvPr id="301" name="Group"/>
              <p:cNvGrpSpPr/>
              <p:nvPr/>
            </p:nvGrpSpPr>
            <p:grpSpPr>
              <a:xfrm>
                <a:off x="0" y="17854"/>
                <a:ext cx="5469296" cy="2868285"/>
                <a:chOff x="0" y="17855"/>
                <a:chExt cx="5469295" cy="2868283"/>
              </a:xfrm>
            </p:grpSpPr>
            <p:grpSp>
              <p:nvGrpSpPr>
                <p:cNvPr id="299" name="Group"/>
                <p:cNvGrpSpPr/>
                <p:nvPr/>
              </p:nvGrpSpPr>
              <p:grpSpPr>
                <a:xfrm>
                  <a:off x="333205" y="957739"/>
                  <a:ext cx="5136090" cy="1928399"/>
                  <a:chOff x="0" y="69012"/>
                  <a:chExt cx="5136089" cy="1928398"/>
                </a:xfrm>
              </p:grpSpPr>
              <p:pic>
                <p:nvPicPr>
                  <p:cNvPr id="297" name="Image" descr="Image"/>
                  <p:cNvPicPr>
                    <a:picLocks noChangeAspect="1"/>
                  </p:cNvPicPr>
                  <p:nvPr/>
                </p:nvPicPr>
                <p:blipFill>
                  <a:blip r:embed="rId20"/>
                  <a:srcRect/>
                  <a:stretch>
                    <a:fillRect/>
                  </a:stretch>
                </p:blipFill>
                <p:spPr>
                  <a:xfrm>
                    <a:off x="0" y="69012"/>
                    <a:ext cx="5136089" cy="469223"/>
                  </a:xfrm>
                  <a:prstGeom prst="rect">
                    <a:avLst/>
                  </a:prstGeom>
                  <a:ln w="12700" cap="flat">
                    <a:noFill/>
                    <a:miter lim="400000"/>
                  </a:ln>
                  <a:effectLst/>
                </p:spPr>
              </p:pic>
              <p:pic>
                <p:nvPicPr>
                  <p:cNvPr id="298" name="Image" descr="Image"/>
                  <p:cNvPicPr>
                    <a:picLocks noChangeAspect="1"/>
                  </p:cNvPicPr>
                  <p:nvPr/>
                </p:nvPicPr>
                <p:blipFill>
                  <a:blip r:embed="rId21"/>
                  <a:srcRect/>
                  <a:stretch>
                    <a:fillRect/>
                  </a:stretch>
                </p:blipFill>
                <p:spPr>
                  <a:xfrm>
                    <a:off x="53294" y="1488495"/>
                    <a:ext cx="3038512" cy="508915"/>
                  </a:xfrm>
                  <a:prstGeom prst="rect">
                    <a:avLst/>
                  </a:prstGeom>
                  <a:ln w="12700" cap="flat">
                    <a:noFill/>
                    <a:miter lim="400000"/>
                  </a:ln>
                  <a:effectLst/>
                </p:spPr>
              </p:pic>
            </p:grpSp>
            <p:sp>
              <p:nvSpPr>
                <p:cNvPr id="300" name="Network definition:"/>
                <p:cNvSpPr txBox="1"/>
                <p:nvPr/>
              </p:nvSpPr>
              <p:spPr>
                <a:xfrm>
                  <a:off x="0" y="17855"/>
                  <a:ext cx="3875604" cy="6654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lvl1pPr>
                    <a:lnSpc>
                      <a:spcPts val="6600"/>
                    </a:lnSpc>
                    <a:spcBef>
                      <a:spcPts val="2400"/>
                    </a:spcBef>
                    <a:defRPr sz="3200" b="1">
                      <a:solidFill>
                        <a:srgbClr val="0B1480"/>
                      </a:solidFill>
                      <a:uFill>
                        <a:solidFill>
                          <a:srgbClr val="0B1480"/>
                        </a:solidFill>
                      </a:uFill>
                      <a:latin typeface="+mj-lt"/>
                      <a:ea typeface="+mj-ea"/>
                      <a:cs typeface="+mj-cs"/>
                      <a:sym typeface="Helvetica"/>
                    </a:defRPr>
                  </a:lvl1pPr>
                </a:lstStyle>
                <a:p>
                  <a:r>
                    <a:rPr dirty="0"/>
                    <a:t>Network definition:</a:t>
                  </a:r>
                </a:p>
              </p:txBody>
            </p:sp>
          </p:grpSp>
          <p:pic>
            <p:nvPicPr>
              <p:cNvPr id="302" name="Image" descr="Image"/>
              <p:cNvPicPr>
                <a:picLocks noChangeAspect="1"/>
              </p:cNvPicPr>
              <p:nvPr/>
            </p:nvPicPr>
            <p:blipFill>
              <a:blip r:embed="rId22"/>
              <a:stretch>
                <a:fillRect/>
              </a:stretch>
            </p:blipFill>
            <p:spPr>
              <a:xfrm>
                <a:off x="411476" y="3150975"/>
                <a:ext cx="1600862" cy="406189"/>
              </a:xfrm>
              <a:prstGeom prst="rect">
                <a:avLst/>
              </a:prstGeom>
              <a:ln w="12700" cap="flat">
                <a:noFill/>
                <a:miter lim="400000"/>
              </a:ln>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1"/>
                                        </p:tgtEl>
                                        <p:attrNameLst>
                                          <p:attrName>style.visibility</p:attrName>
                                        </p:attrNameLst>
                                      </p:cBhvr>
                                      <p:to>
                                        <p:strVal val="visible"/>
                                      </p:to>
                                    </p:set>
                                    <p:animEffect transition="in" filter="dissolve">
                                      <p:cBhvr>
                                        <p:cTn id="7" dur="499"/>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2" nodeType="clickEffect">
                                  <p:stCondLst>
                                    <p:cond delay="0"/>
                                  </p:stCondLst>
                                  <p:childTnLst>
                                    <p:animScale>
                                      <p:cBhvr>
                                        <p:cTn id="11" dur="1000" fill="hold"/>
                                        <p:tgtEl>
                                          <p:spTgt spid="281"/>
                                        </p:tgtEl>
                                      </p:cBhvr>
                                      <p:by x="73627" y="73627"/>
                                    </p:animScale>
                                  </p:childTnLst>
                                </p:cTn>
                              </p:par>
                            </p:childTnLst>
                          </p:cTn>
                        </p:par>
                      </p:childTnLst>
                    </p:cTn>
                  </p:par>
                  <p:par>
                    <p:cTn id="12" fill="hold">
                      <p:stCondLst>
                        <p:cond delay="indefinite"/>
                      </p:stCondLst>
                      <p:childTnLst>
                        <p:par>
                          <p:cTn id="13" fill="hold">
                            <p:stCondLst>
                              <p:cond delay="0"/>
                            </p:stCondLst>
                            <p:childTnLst>
                              <p:par>
                                <p:cTn id="14" presetID="-1" presetClass="path" presetSubtype="0" accel="50000" decel="50000" fill="hold" nodeType="clickEffect">
                                  <p:stCondLst>
                                    <p:cond delay="0"/>
                                  </p:stCondLst>
                                  <p:childTnLst>
                                    <p:animMotion origin="layout" path="M 0.000000 0.000000 L -0.237304 -0.000000" pathEditMode="relative">
                                      <p:cBhvr>
                                        <p:cTn id="15" dur="799" fill="hold"/>
                                        <p:tgtEl>
                                          <p:spTgt spid="281"/>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291"/>
                                        </p:tgtEl>
                                        <p:attrNameLst>
                                          <p:attrName>style.visibility</p:attrName>
                                        </p:attrNameLst>
                                      </p:cBhvr>
                                      <p:to>
                                        <p:strVal val="visible"/>
                                      </p:to>
                                    </p:set>
                                    <p:animEffect transition="in" filter="wipe(left)">
                                      <p:cBhvr>
                                        <p:cTn id="20" dur="1000"/>
                                        <p:tgtEl>
                                          <p:spTgt spid="29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304"/>
                                        </p:tgtEl>
                                        <p:attrNameLst>
                                          <p:attrName>style.visibility</p:attrName>
                                        </p:attrNameLst>
                                      </p:cBhvr>
                                      <p:to>
                                        <p:strVal val="visible"/>
                                      </p:to>
                                    </p:set>
                                    <p:animEffect transition="in" filter="wipe(left)">
                                      <p:cBhvr>
                                        <p:cTn id="25" dur="499"/>
                                        <p:tgtEl>
                                          <p:spTgt spid="30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6" nodeType="clickEffect">
                                  <p:stCondLst>
                                    <p:cond delay="0"/>
                                  </p:stCondLst>
                                  <p:iterate>
                                    <p:tmAbs val="0"/>
                                  </p:iterate>
                                  <p:childTnLst>
                                    <p:set>
                                      <p:cBhvr>
                                        <p:cTn id="29" fill="hold"/>
                                        <p:tgtEl>
                                          <p:spTgt spid="294"/>
                                        </p:tgtEl>
                                        <p:attrNameLst>
                                          <p:attrName>style.visibility</p:attrName>
                                        </p:attrNameLst>
                                      </p:cBhvr>
                                      <p:to>
                                        <p:strVal val="visible"/>
                                      </p:to>
                                    </p:set>
                                    <p:animEffect transition="in" filter="wipe(left)">
                                      <p:cBhvr>
                                        <p:cTn id="30"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animBg="1" advAuto="0"/>
      <p:bldP spid="281" grpId="2" animBg="1" advAuto="0"/>
      <p:bldP spid="291" grpId="4" animBg="1" advAuto="0"/>
      <p:bldP spid="294" grpId="6" animBg="1" advAuto="0"/>
      <p:bldP spid="304" grpId="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year” appears 3,990 times in the 20 Newsgroups training set."/>
          <p:cNvSpPr txBox="1"/>
          <p:nvPr/>
        </p:nvSpPr>
        <p:spPr>
          <a:xfrm>
            <a:off x="514087" y="10203339"/>
            <a:ext cx="6594190" cy="165145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p>
            <a:pPr>
              <a:defRPr sz="3400" b="1">
                <a:solidFill>
                  <a:srgbClr val="C149F5"/>
                </a:solidFill>
                <a:latin typeface="Times"/>
                <a:ea typeface="Times"/>
                <a:cs typeface="Times"/>
                <a:sym typeface="Times"/>
              </a:defRPr>
            </a:pPr>
            <a:r>
              <a:rPr dirty="0">
                <a:latin typeface="Helvetica" pitchFamily="2" charset="0"/>
              </a:rPr>
              <a:t>“year” </a:t>
            </a:r>
            <a:r>
              <a:rPr b="0" dirty="0">
                <a:solidFill>
                  <a:srgbClr val="000000"/>
                </a:solidFill>
                <a:latin typeface="Helvetica" pitchFamily="2" charset="0"/>
              </a:rPr>
              <a:t>appears </a:t>
            </a:r>
            <a:r>
              <a:rPr dirty="0">
                <a:solidFill>
                  <a:srgbClr val="000000"/>
                </a:solidFill>
                <a:latin typeface="Helvetica" pitchFamily="2" charset="0"/>
              </a:rPr>
              <a:t>3,990</a:t>
            </a:r>
            <a:r>
              <a:rPr b="0" dirty="0">
                <a:solidFill>
                  <a:srgbClr val="000000"/>
                </a:solidFill>
                <a:latin typeface="Helvetica" pitchFamily="2" charset="0"/>
              </a:rPr>
              <a:t> times in the 20 Newsgroups training set.</a:t>
            </a:r>
          </a:p>
        </p:txBody>
      </p:sp>
      <p:sp>
        <p:nvSpPr>
          <p:cNvPr id="309" name="Visualization of the normalized topic-word weight matrices of AE &amp; KSAE."/>
          <p:cNvSpPr txBox="1"/>
          <p:nvPr/>
        </p:nvSpPr>
        <p:spPr>
          <a:xfrm>
            <a:off x="4021194" y="11638259"/>
            <a:ext cx="16341612" cy="7670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nSpc>
                <a:spcPts val="7300"/>
              </a:lnSpc>
              <a:spcBef>
                <a:spcPts val="2400"/>
              </a:spcBef>
              <a:defRPr sz="3800">
                <a:latin typeface="+mj-lt"/>
                <a:ea typeface="+mj-ea"/>
                <a:cs typeface="+mj-cs"/>
                <a:sym typeface="Helvetica"/>
              </a:defRPr>
            </a:lvl1pPr>
          </a:lstStyle>
          <a:p>
            <a:r>
              <a:rPr dirty="0"/>
              <a:t>Visualization of the normalized topic-word weight matrices of AE &amp; KSAE.</a:t>
            </a:r>
          </a:p>
        </p:txBody>
      </p:sp>
      <p:sp>
        <p:nvSpPr>
          <p:cNvPr id="310" name="Autoencoders for Text: Issues"/>
          <p:cNvSpPr txBox="1"/>
          <p:nvPr/>
        </p:nvSpPr>
        <p:spPr>
          <a:xfrm>
            <a:off x="8085249" y="663073"/>
            <a:ext cx="10157526"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rPr dirty="0"/>
              <a:t>Autoencoders for Text: Issues</a:t>
            </a:r>
          </a:p>
        </p:txBody>
      </p:sp>
      <p:grpSp>
        <p:nvGrpSpPr>
          <p:cNvPr id="324" name="Group"/>
          <p:cNvGrpSpPr/>
          <p:nvPr/>
        </p:nvGrpSpPr>
        <p:grpSpPr>
          <a:xfrm>
            <a:off x="2267486" y="2432908"/>
            <a:ext cx="10448469" cy="7987140"/>
            <a:chOff x="-583402" y="-53673"/>
            <a:chExt cx="10448468" cy="7987139"/>
          </a:xfrm>
        </p:grpSpPr>
        <p:sp>
          <p:nvSpPr>
            <p:cNvPr id="311" name="vocabulary"/>
            <p:cNvSpPr txBox="1"/>
            <p:nvPr/>
          </p:nvSpPr>
          <p:spPr>
            <a:xfrm>
              <a:off x="3052233" y="6480623"/>
              <a:ext cx="2895822" cy="809103"/>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b="1">
                  <a:latin typeface="Times"/>
                  <a:ea typeface="Times"/>
                  <a:cs typeface="Times"/>
                  <a:sym typeface="Times"/>
                </a:defRPr>
              </a:lvl1pPr>
            </a:lstStyle>
            <a:p>
              <a:r>
                <a:rPr dirty="0">
                  <a:latin typeface="Helvetica" pitchFamily="2" charset="0"/>
                </a:rPr>
                <a:t>vocabulary</a:t>
              </a:r>
            </a:p>
          </p:txBody>
        </p:sp>
        <p:grpSp>
          <p:nvGrpSpPr>
            <p:cNvPr id="322" name="Group"/>
            <p:cNvGrpSpPr/>
            <p:nvPr/>
          </p:nvGrpSpPr>
          <p:grpSpPr>
            <a:xfrm>
              <a:off x="677706" y="-53673"/>
              <a:ext cx="9187360" cy="7987139"/>
              <a:chOff x="0" y="-14455"/>
              <a:chExt cx="9187358" cy="7987137"/>
            </a:xfrm>
          </p:grpSpPr>
          <p:sp>
            <p:nvSpPr>
              <p:cNvPr id="312" name="AE"/>
              <p:cNvSpPr txBox="1"/>
              <p:nvPr/>
            </p:nvSpPr>
            <p:spPr>
              <a:xfrm>
                <a:off x="3023207" y="7255652"/>
                <a:ext cx="973495" cy="71703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3800"/>
                </a:lvl1pPr>
              </a:lstStyle>
              <a:p>
                <a:r>
                  <a:rPr dirty="0">
                    <a:latin typeface="Helvetica" pitchFamily="2" charset="0"/>
                  </a:rPr>
                  <a:t>AE</a:t>
                </a:r>
              </a:p>
            </p:txBody>
          </p:sp>
          <p:pic>
            <p:nvPicPr>
              <p:cNvPr id="313" name="ae_bin5_norm.png" descr="ae_bin5_norm.png"/>
              <p:cNvPicPr>
                <a:picLocks noChangeAspect="1"/>
              </p:cNvPicPr>
              <p:nvPr/>
            </p:nvPicPr>
            <p:blipFill>
              <a:blip r:embed="rId3"/>
              <a:stretch>
                <a:fillRect/>
              </a:stretch>
            </p:blipFill>
            <p:spPr>
              <a:xfrm>
                <a:off x="0" y="594631"/>
                <a:ext cx="7806664" cy="6023568"/>
              </a:xfrm>
              <a:prstGeom prst="rect">
                <a:avLst/>
              </a:prstGeom>
              <a:ln w="12700" cap="flat">
                <a:noFill/>
                <a:miter lim="400000"/>
              </a:ln>
              <a:effectLst/>
            </p:spPr>
          </p:pic>
          <p:sp>
            <p:nvSpPr>
              <p:cNvPr id="314" name="“year” dominates 8 topics"/>
              <p:cNvSpPr txBox="1"/>
              <p:nvPr/>
            </p:nvSpPr>
            <p:spPr>
              <a:xfrm>
                <a:off x="3486528" y="-14455"/>
                <a:ext cx="5700830" cy="70657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400" b="1">
                    <a:solidFill>
                      <a:srgbClr val="C149F5"/>
                    </a:solidFill>
                    <a:latin typeface="Times"/>
                    <a:ea typeface="Times"/>
                    <a:cs typeface="Times"/>
                    <a:sym typeface="Times"/>
                  </a:defRPr>
                </a:pPr>
                <a:r>
                  <a:rPr dirty="0">
                    <a:latin typeface="Helvetica" pitchFamily="2" charset="0"/>
                  </a:rPr>
                  <a:t>“year” </a:t>
                </a:r>
                <a:r>
                  <a:rPr dirty="0">
                    <a:solidFill>
                      <a:srgbClr val="000000"/>
                    </a:solidFill>
                    <a:latin typeface="Helvetica" pitchFamily="2" charset="0"/>
                  </a:rPr>
                  <a:t>dominates </a:t>
                </a:r>
                <a:r>
                  <a:rPr dirty="0">
                    <a:latin typeface="Helvetica" pitchFamily="2" charset="0"/>
                  </a:rPr>
                  <a:t>8</a:t>
                </a:r>
                <a:r>
                  <a:rPr dirty="0">
                    <a:solidFill>
                      <a:srgbClr val="000000"/>
                    </a:solidFill>
                    <a:latin typeface="Helvetica" pitchFamily="2" charset="0"/>
                  </a:rPr>
                  <a:t> topics</a:t>
                </a:r>
              </a:p>
            </p:txBody>
          </p:sp>
          <p:pic>
            <p:nvPicPr>
              <p:cNvPr id="315" name="Line" descr="Line"/>
              <p:cNvPicPr>
                <a:picLocks/>
              </p:cNvPicPr>
              <p:nvPr/>
            </p:nvPicPr>
            <p:blipFill>
              <a:blip r:embed="rId4"/>
              <a:stretch>
                <a:fillRect/>
              </a:stretch>
            </p:blipFill>
            <p:spPr>
              <a:xfrm rot="9606344">
                <a:off x="2448005" y="410724"/>
                <a:ext cx="1129263" cy="212229"/>
              </a:xfrm>
              <a:prstGeom prst="rect">
                <a:avLst/>
              </a:prstGeom>
              <a:effectLst/>
            </p:spPr>
          </p:pic>
          <p:sp>
            <p:nvSpPr>
              <p:cNvPr id="317" name="Oval"/>
              <p:cNvSpPr/>
              <p:nvPr/>
            </p:nvSpPr>
            <p:spPr>
              <a:xfrm rot="5407603">
                <a:off x="1966844" y="1257163"/>
                <a:ext cx="1003699" cy="353613"/>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318" name="Oval"/>
              <p:cNvSpPr/>
              <p:nvPr/>
            </p:nvSpPr>
            <p:spPr>
              <a:xfrm rot="5407603">
                <a:off x="2094275" y="4139828"/>
                <a:ext cx="748963" cy="356199"/>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319" name="Oval"/>
              <p:cNvSpPr/>
              <p:nvPr/>
            </p:nvSpPr>
            <p:spPr>
              <a:xfrm rot="5407603">
                <a:off x="2236488" y="2332438"/>
                <a:ext cx="464487" cy="360560"/>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320" name="Line"/>
              <p:cNvSpPr/>
              <p:nvPr/>
            </p:nvSpPr>
            <p:spPr>
              <a:xfrm flipV="1">
                <a:off x="2494093" y="604225"/>
                <a:ext cx="1" cy="5717109"/>
              </a:xfrm>
              <a:prstGeom prst="line">
                <a:avLst/>
              </a:prstGeom>
              <a:noFill/>
              <a:ln w="12700" cap="flat">
                <a:solidFill>
                  <a:srgbClr val="FEFFF4">
                    <a:alpha val="81392"/>
                  </a:srgbClr>
                </a:solidFill>
                <a:custDash>
                  <a:ds d="100000" sp="200000"/>
                </a:custDash>
                <a:round/>
              </a:ln>
              <a:effectLst/>
            </p:spPr>
            <p:txBody>
              <a:bodyPr wrap="square" lIns="91439" tIns="91439" rIns="91439" bIns="91439" numCol="1" anchor="t">
                <a:noAutofit/>
              </a:bodyPr>
              <a:lstStyle/>
              <a:p>
                <a:endParaRPr/>
              </a:p>
            </p:txBody>
          </p:sp>
          <p:sp>
            <p:nvSpPr>
              <p:cNvPr id="321" name="Oval"/>
              <p:cNvSpPr/>
              <p:nvPr/>
            </p:nvSpPr>
            <p:spPr>
              <a:xfrm rot="5407603">
                <a:off x="2094275" y="5525977"/>
                <a:ext cx="748963" cy="356200"/>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sp>
          <p:nvSpPr>
            <p:cNvPr id="323" name="topics"/>
            <p:cNvSpPr txBox="1"/>
            <p:nvPr/>
          </p:nvSpPr>
          <p:spPr>
            <a:xfrm>
              <a:off x="-583402" y="2536961"/>
              <a:ext cx="1603385" cy="78913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b="1">
                  <a:latin typeface="Times"/>
                  <a:ea typeface="Times"/>
                  <a:cs typeface="Times"/>
                  <a:sym typeface="Times"/>
                </a:defRPr>
              </a:lvl1pPr>
            </a:lstStyle>
            <a:p>
              <a:r>
                <a:rPr dirty="0">
                  <a:latin typeface="Helvetica" pitchFamily="2" charset="0"/>
                </a:rPr>
                <a:t>topics</a:t>
              </a:r>
            </a:p>
          </p:txBody>
        </p:sp>
      </p:grpSp>
      <p:grpSp>
        <p:nvGrpSpPr>
          <p:cNvPr id="341" name="Group"/>
          <p:cNvGrpSpPr/>
          <p:nvPr/>
        </p:nvGrpSpPr>
        <p:grpSpPr>
          <a:xfrm>
            <a:off x="11731925" y="2487341"/>
            <a:ext cx="12447716" cy="8857990"/>
            <a:chOff x="-483096" y="760"/>
            <a:chExt cx="12447714" cy="8857989"/>
          </a:xfrm>
        </p:grpSpPr>
        <p:grpSp>
          <p:nvGrpSpPr>
            <p:cNvPr id="339" name="Group"/>
            <p:cNvGrpSpPr/>
            <p:nvPr/>
          </p:nvGrpSpPr>
          <p:grpSpPr>
            <a:xfrm>
              <a:off x="-483096" y="760"/>
              <a:ext cx="10217086" cy="8019253"/>
              <a:chOff x="-483096" y="760"/>
              <a:chExt cx="10217085" cy="8019252"/>
            </a:xfrm>
          </p:grpSpPr>
          <p:grpSp>
            <p:nvGrpSpPr>
              <p:cNvPr id="336" name="Group"/>
              <p:cNvGrpSpPr/>
              <p:nvPr/>
            </p:nvGrpSpPr>
            <p:grpSpPr>
              <a:xfrm>
                <a:off x="666131" y="760"/>
                <a:ext cx="9067858" cy="8019252"/>
                <a:chOff x="-1" y="760"/>
                <a:chExt cx="9067857" cy="8019251"/>
              </a:xfrm>
            </p:grpSpPr>
            <p:grpSp>
              <p:nvGrpSpPr>
                <p:cNvPr id="333" name="Group"/>
                <p:cNvGrpSpPr/>
                <p:nvPr/>
              </p:nvGrpSpPr>
              <p:grpSpPr>
                <a:xfrm>
                  <a:off x="-1" y="760"/>
                  <a:ext cx="9067857" cy="8019251"/>
                  <a:chOff x="0" y="39977"/>
                  <a:chExt cx="9067856" cy="8019250"/>
                </a:xfrm>
              </p:grpSpPr>
              <p:sp>
                <p:nvSpPr>
                  <p:cNvPr id="325" name="KSAE"/>
                  <p:cNvSpPr txBox="1"/>
                  <p:nvPr/>
                </p:nvSpPr>
                <p:spPr>
                  <a:xfrm>
                    <a:off x="2775318" y="7221785"/>
                    <a:ext cx="1561796" cy="83744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3800"/>
                    </a:lvl1pPr>
                  </a:lstStyle>
                  <a:p>
                    <a:r>
                      <a:rPr dirty="0">
                        <a:latin typeface="Helvetica" pitchFamily="2" charset="0"/>
                      </a:rPr>
                      <a:t>KSAE</a:t>
                    </a:r>
                  </a:p>
                </p:txBody>
              </p:sp>
              <p:grpSp>
                <p:nvGrpSpPr>
                  <p:cNvPr id="332" name="Group"/>
                  <p:cNvGrpSpPr/>
                  <p:nvPr/>
                </p:nvGrpSpPr>
                <p:grpSpPr>
                  <a:xfrm>
                    <a:off x="0" y="39977"/>
                    <a:ext cx="9067856" cy="6578224"/>
                    <a:chOff x="0" y="39977"/>
                    <a:chExt cx="9067855" cy="6578222"/>
                  </a:xfrm>
                </p:grpSpPr>
                <p:pic>
                  <p:nvPicPr>
                    <p:cNvPr id="326" name="ksae_bin5_norm.png" descr="ksae_bin5_norm.png"/>
                    <p:cNvPicPr>
                      <a:picLocks noChangeAspect="1"/>
                    </p:cNvPicPr>
                    <p:nvPr/>
                  </p:nvPicPr>
                  <p:blipFill>
                    <a:blip r:embed="rId5"/>
                    <a:stretch>
                      <a:fillRect/>
                    </a:stretch>
                  </p:blipFill>
                  <p:spPr>
                    <a:xfrm>
                      <a:off x="0" y="594631"/>
                      <a:ext cx="7521967" cy="6023568"/>
                    </a:xfrm>
                    <a:prstGeom prst="rect">
                      <a:avLst/>
                    </a:prstGeom>
                    <a:ln w="12700" cap="flat">
                      <a:noFill/>
                      <a:miter lim="400000"/>
                    </a:ln>
                    <a:effectLst/>
                  </p:spPr>
                </p:pic>
                <p:sp>
                  <p:nvSpPr>
                    <p:cNvPr id="327" name="“year” dominates 4 topics"/>
                    <p:cNvSpPr txBox="1"/>
                    <p:nvPr/>
                  </p:nvSpPr>
                  <p:spPr>
                    <a:xfrm>
                      <a:off x="3458277" y="39977"/>
                      <a:ext cx="5609578" cy="754022"/>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400" b="1">
                          <a:solidFill>
                            <a:srgbClr val="C149F5"/>
                          </a:solidFill>
                          <a:latin typeface="Times"/>
                          <a:ea typeface="Times"/>
                          <a:cs typeface="Times"/>
                          <a:sym typeface="Times"/>
                        </a:defRPr>
                      </a:pPr>
                      <a:r>
                        <a:rPr dirty="0">
                          <a:latin typeface="Helvetica" pitchFamily="2" charset="0"/>
                        </a:rPr>
                        <a:t>“year” </a:t>
                      </a:r>
                      <a:r>
                        <a:rPr dirty="0">
                          <a:solidFill>
                            <a:srgbClr val="000000"/>
                          </a:solidFill>
                          <a:latin typeface="Helvetica" pitchFamily="2" charset="0"/>
                        </a:rPr>
                        <a:t>dominates </a:t>
                      </a:r>
                      <a:r>
                        <a:rPr dirty="0">
                          <a:latin typeface="Helvetica" pitchFamily="2" charset="0"/>
                        </a:rPr>
                        <a:t>4</a:t>
                      </a:r>
                      <a:r>
                        <a:rPr dirty="0">
                          <a:solidFill>
                            <a:srgbClr val="000000"/>
                          </a:solidFill>
                          <a:latin typeface="Helvetica" pitchFamily="2" charset="0"/>
                        </a:rPr>
                        <a:t> topics</a:t>
                      </a:r>
                    </a:p>
                  </p:txBody>
                </p:sp>
                <p:sp>
                  <p:nvSpPr>
                    <p:cNvPr id="328" name="Line"/>
                    <p:cNvSpPr/>
                    <p:nvPr/>
                  </p:nvSpPr>
                  <p:spPr>
                    <a:xfrm flipV="1">
                      <a:off x="2510437" y="613426"/>
                      <a:ext cx="1" cy="5717109"/>
                    </a:xfrm>
                    <a:prstGeom prst="line">
                      <a:avLst/>
                    </a:prstGeom>
                    <a:noFill/>
                    <a:ln w="12700" cap="flat">
                      <a:solidFill>
                        <a:srgbClr val="FEFFF4">
                          <a:alpha val="81392"/>
                        </a:srgbClr>
                      </a:solidFill>
                      <a:custDash>
                        <a:ds d="100000" sp="200000"/>
                      </a:custDash>
                      <a:round/>
                    </a:ln>
                    <a:effectLst/>
                  </p:spPr>
                  <p:txBody>
                    <a:bodyPr wrap="square" lIns="91439" tIns="91439" rIns="91439" bIns="91439" numCol="1" anchor="t">
                      <a:noAutofit/>
                    </a:bodyPr>
                    <a:lstStyle/>
                    <a:p>
                      <a:endParaRPr/>
                    </a:p>
                  </p:txBody>
                </p:sp>
                <p:sp>
                  <p:nvSpPr>
                    <p:cNvPr id="329" name="Oval"/>
                    <p:cNvSpPr/>
                    <p:nvPr/>
                  </p:nvSpPr>
                  <p:spPr>
                    <a:xfrm rot="5407603">
                      <a:off x="2237771" y="2067721"/>
                      <a:ext cx="464487" cy="360560"/>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330" name="Oval"/>
                    <p:cNvSpPr/>
                    <p:nvPr/>
                  </p:nvSpPr>
                  <p:spPr>
                    <a:xfrm rot="5407603">
                      <a:off x="2110189" y="5536320"/>
                      <a:ext cx="748962" cy="356199"/>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331" name="Oval"/>
                    <p:cNvSpPr/>
                    <p:nvPr/>
                  </p:nvSpPr>
                  <p:spPr>
                    <a:xfrm rot="5407603">
                      <a:off x="2262597" y="4553121"/>
                      <a:ext cx="464487" cy="360560"/>
                    </a:xfrm>
                    <a:prstGeom prst="ellipse">
                      <a:avLst/>
                    </a:prstGeom>
                    <a:noFill/>
                    <a:ln w="25400" cap="flat">
                      <a:solidFill>
                        <a:srgbClr val="2834FF"/>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grpSp>
            <p:pic>
              <p:nvPicPr>
                <p:cNvPr id="334" name="Line" descr="Line"/>
                <p:cNvPicPr>
                  <a:picLocks/>
                </p:cNvPicPr>
                <p:nvPr/>
              </p:nvPicPr>
              <p:blipFill>
                <a:blip r:embed="rId4"/>
                <a:stretch>
                  <a:fillRect/>
                </a:stretch>
              </p:blipFill>
              <p:spPr>
                <a:xfrm rot="9606344">
                  <a:off x="2432775" y="389837"/>
                  <a:ext cx="1129263" cy="212228"/>
                </a:xfrm>
                <a:prstGeom prst="rect">
                  <a:avLst/>
                </a:prstGeom>
                <a:effectLst/>
              </p:spPr>
            </p:pic>
          </p:grpSp>
          <p:sp>
            <p:nvSpPr>
              <p:cNvPr id="337" name="topics"/>
              <p:cNvSpPr txBox="1"/>
              <p:nvPr/>
            </p:nvSpPr>
            <p:spPr>
              <a:xfrm>
                <a:off x="-483096" y="2518223"/>
                <a:ext cx="1719629" cy="71075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b="1">
                    <a:latin typeface="Times"/>
                    <a:ea typeface="Times"/>
                    <a:cs typeface="Times"/>
                    <a:sym typeface="Times"/>
                  </a:defRPr>
                </a:lvl1pPr>
              </a:lstStyle>
              <a:p>
                <a:r>
                  <a:rPr dirty="0">
                    <a:latin typeface="Helvetica" pitchFamily="2" charset="0"/>
                  </a:rPr>
                  <a:t>topics</a:t>
                </a:r>
              </a:p>
            </p:txBody>
          </p:sp>
          <p:sp>
            <p:nvSpPr>
              <p:cNvPr id="338" name="vocabulary"/>
              <p:cNvSpPr txBox="1"/>
              <p:nvPr/>
            </p:nvSpPr>
            <p:spPr>
              <a:xfrm>
                <a:off x="3064932" y="6480623"/>
                <a:ext cx="2649003" cy="81096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b="1">
                    <a:latin typeface="Times"/>
                    <a:ea typeface="Times"/>
                    <a:cs typeface="Times"/>
                    <a:sym typeface="Times"/>
                  </a:defRPr>
                </a:lvl1pPr>
              </a:lstStyle>
              <a:p>
                <a:r>
                  <a:rPr dirty="0">
                    <a:latin typeface="Helvetica" pitchFamily="2" charset="0"/>
                  </a:rPr>
                  <a:t>vocabulary</a:t>
                </a:r>
              </a:p>
            </p:txBody>
          </p:sp>
        </p:grpSp>
        <p:sp>
          <p:nvSpPr>
            <p:cNvPr id="340" name="KSAE: explicitly enforces sparsity by only keeping the k highest activities in the feedforward phase."/>
            <p:cNvSpPr txBox="1"/>
            <p:nvPr/>
          </p:nvSpPr>
          <p:spPr>
            <a:xfrm>
              <a:off x="5446210" y="7425345"/>
              <a:ext cx="6518408" cy="143340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p>
              <a:pPr>
                <a:lnSpc>
                  <a:spcPct val="90000"/>
                </a:lnSpc>
                <a:defRPr sz="3000"/>
              </a:pPr>
              <a:r>
                <a:rPr b="1" dirty="0">
                  <a:latin typeface="Helvetica" pitchFamily="2" charset="0"/>
                  <a:ea typeface="+mj-ea"/>
                  <a:cs typeface="+mj-cs"/>
                  <a:sym typeface="Helvetica"/>
                </a:rPr>
                <a:t>KSAE</a:t>
              </a:r>
              <a:r>
                <a:rPr dirty="0">
                  <a:latin typeface="Helvetica" pitchFamily="2" charset="0"/>
                </a:rPr>
                <a:t>:</a:t>
              </a:r>
              <a:r>
                <a:rPr dirty="0">
                  <a:solidFill>
                    <a:srgbClr val="0B1480"/>
                  </a:solidFill>
                  <a:uFill>
                    <a:solidFill>
                      <a:srgbClr val="0B1480"/>
                    </a:solidFill>
                  </a:uFill>
                  <a:latin typeface="Helvetica" pitchFamily="2" charset="0"/>
                  <a:ea typeface="+mj-ea"/>
                  <a:cs typeface="+mj-cs"/>
                  <a:sym typeface="Helvetica"/>
                </a:rPr>
                <a:t> </a:t>
              </a:r>
              <a:r>
                <a:rPr dirty="0">
                  <a:uFill>
                    <a:solidFill>
                      <a:srgbClr val="0B1480"/>
                    </a:solidFill>
                  </a:uFill>
                  <a:latin typeface="Helvetica" pitchFamily="2" charset="0"/>
                  <a:ea typeface="+mj-ea"/>
                  <a:cs typeface="+mj-cs"/>
                  <a:sym typeface="Helvetica"/>
                </a:rPr>
                <a:t>explicitly enforces</a:t>
              </a:r>
              <a:r>
                <a:rPr dirty="0">
                  <a:latin typeface="Helvetica" pitchFamily="2" charset="0"/>
                  <a:ea typeface="+mj-ea"/>
                  <a:cs typeface="+mj-cs"/>
                  <a:sym typeface="Helvetica"/>
                </a:rPr>
                <a:t> </a:t>
              </a:r>
              <a:r>
                <a:rPr b="1" dirty="0">
                  <a:solidFill>
                    <a:srgbClr val="0B1480"/>
                  </a:solidFill>
                  <a:uFill>
                    <a:solidFill>
                      <a:srgbClr val="0B1480"/>
                    </a:solidFill>
                  </a:uFill>
                  <a:latin typeface="Helvetica" pitchFamily="2" charset="0"/>
                  <a:ea typeface="+mj-ea"/>
                  <a:cs typeface="+mj-cs"/>
                  <a:sym typeface="Helvetica"/>
                </a:rPr>
                <a:t>sparsity</a:t>
              </a:r>
              <a:r>
                <a:rPr dirty="0">
                  <a:latin typeface="Helvetica" pitchFamily="2" charset="0"/>
                  <a:ea typeface="+mj-ea"/>
                  <a:cs typeface="+mj-cs"/>
                  <a:sym typeface="Helvetica"/>
                </a:rPr>
                <a:t> </a:t>
              </a:r>
              <a:r>
                <a:rPr dirty="0">
                  <a:uFill>
                    <a:solidFill>
                      <a:srgbClr val="0B1480"/>
                    </a:solidFill>
                  </a:uFill>
                  <a:latin typeface="Helvetica" pitchFamily="2" charset="0"/>
                  <a:ea typeface="+mj-ea"/>
                  <a:cs typeface="+mj-cs"/>
                  <a:sym typeface="Helvetica"/>
                </a:rPr>
                <a:t>by</a:t>
              </a:r>
              <a:r>
                <a:rPr dirty="0">
                  <a:latin typeface="Helvetica" pitchFamily="2" charset="0"/>
                  <a:ea typeface="+mj-ea"/>
                  <a:cs typeface="+mj-cs"/>
                  <a:sym typeface="Helvetica"/>
                </a:rPr>
                <a:t> </a:t>
              </a:r>
              <a:r>
                <a:rPr b="1" dirty="0">
                  <a:solidFill>
                    <a:srgbClr val="0B1480"/>
                  </a:solidFill>
                  <a:uFill>
                    <a:solidFill>
                      <a:srgbClr val="0B1480"/>
                    </a:solidFill>
                  </a:uFill>
                  <a:latin typeface="Helvetica" pitchFamily="2" charset="0"/>
                  <a:ea typeface="+mj-ea"/>
                  <a:cs typeface="+mj-cs"/>
                  <a:sym typeface="Helvetica"/>
                </a:rPr>
                <a:t>only keeping the k highest</a:t>
              </a:r>
              <a:r>
                <a:rPr lang="en-US" b="1" dirty="0">
                  <a:solidFill>
                    <a:srgbClr val="0B1480"/>
                  </a:solidFill>
                  <a:uFill>
                    <a:solidFill>
                      <a:srgbClr val="0B1480"/>
                    </a:solidFill>
                  </a:uFill>
                  <a:latin typeface="Helvetica" pitchFamily="2" charset="0"/>
                  <a:ea typeface="+mj-ea"/>
                  <a:cs typeface="+mj-cs"/>
                  <a:sym typeface="Helvetica"/>
                </a:rPr>
                <a:t> </a:t>
              </a:r>
              <a:r>
                <a:rPr dirty="0">
                  <a:uFill>
                    <a:solidFill>
                      <a:srgbClr val="0B1480"/>
                    </a:solidFill>
                  </a:uFill>
                  <a:latin typeface="Helvetica" pitchFamily="2" charset="0"/>
                  <a:ea typeface="+mj-ea"/>
                  <a:cs typeface="+mj-cs"/>
                  <a:sym typeface="Helvetica"/>
                </a:rPr>
                <a:t>activities in the feedforward phase.</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hallenges of Text"/>
          <p:cNvSpPr txBox="1"/>
          <p:nvPr/>
        </p:nvSpPr>
        <p:spPr>
          <a:xfrm>
            <a:off x="9128304" y="603806"/>
            <a:ext cx="5917380"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Challenges of Text</a:t>
            </a:r>
          </a:p>
        </p:txBody>
      </p:sp>
      <p:grpSp>
        <p:nvGrpSpPr>
          <p:cNvPr id="356" name="Group"/>
          <p:cNvGrpSpPr/>
          <p:nvPr/>
        </p:nvGrpSpPr>
        <p:grpSpPr>
          <a:xfrm>
            <a:off x="10127394" y="3060800"/>
            <a:ext cx="12634112" cy="7591164"/>
            <a:chOff x="-1485617" y="0"/>
            <a:chExt cx="12634110" cy="7591162"/>
          </a:xfrm>
        </p:grpSpPr>
        <p:grpSp>
          <p:nvGrpSpPr>
            <p:cNvPr id="350" name="Group"/>
            <p:cNvGrpSpPr/>
            <p:nvPr/>
          </p:nvGrpSpPr>
          <p:grpSpPr>
            <a:xfrm>
              <a:off x="-1031627" y="0"/>
              <a:ext cx="12180121" cy="3905019"/>
              <a:chOff x="-1228452" y="0"/>
              <a:chExt cx="12180119" cy="3905018"/>
            </a:xfrm>
          </p:grpSpPr>
          <p:grpSp>
            <p:nvGrpSpPr>
              <p:cNvPr id="348" name="Group"/>
              <p:cNvGrpSpPr/>
              <p:nvPr/>
            </p:nvGrpSpPr>
            <p:grpSpPr>
              <a:xfrm>
                <a:off x="1063891" y="0"/>
                <a:ext cx="9887777" cy="3905019"/>
                <a:chOff x="0" y="0"/>
                <a:chExt cx="9887775" cy="3905018"/>
              </a:xfrm>
            </p:grpSpPr>
            <p:pic>
              <p:nvPicPr>
                <p:cNvPr id="346" name="Image" descr="Image"/>
                <p:cNvPicPr>
                  <a:picLocks noChangeAspect="1"/>
                </p:cNvPicPr>
                <p:nvPr/>
              </p:nvPicPr>
              <p:blipFill>
                <a:blip r:embed="rId3"/>
                <a:stretch>
                  <a:fillRect/>
                </a:stretch>
              </p:blipFill>
              <p:spPr>
                <a:xfrm>
                  <a:off x="106096" y="51061"/>
                  <a:ext cx="9781680" cy="3802897"/>
                </a:xfrm>
                <a:prstGeom prst="rect">
                  <a:avLst/>
                </a:prstGeom>
                <a:ln w="12700" cap="flat">
                  <a:noFill/>
                  <a:miter lim="400000"/>
                </a:ln>
                <a:effectLst/>
              </p:spPr>
            </p:pic>
            <p:sp>
              <p:nvSpPr>
                <p:cNvPr id="347" name="Rounded Rectangle"/>
                <p:cNvSpPr/>
                <p:nvPr/>
              </p:nvSpPr>
              <p:spPr>
                <a:xfrm>
                  <a:off x="0" y="0"/>
                  <a:ext cx="4041998" cy="3905019"/>
                </a:xfrm>
                <a:prstGeom prst="roundRect">
                  <a:avLst>
                    <a:gd name="adj" fmla="val 9978"/>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sp>
            <p:nvSpPr>
              <p:cNvPr id="349" name="Topics: AE"/>
              <p:cNvSpPr txBox="1"/>
              <p:nvPr/>
            </p:nvSpPr>
            <p:spPr>
              <a:xfrm>
                <a:off x="-1228453" y="1689581"/>
                <a:ext cx="2284903" cy="83135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Topics: AE</a:t>
                </a:r>
              </a:p>
            </p:txBody>
          </p:sp>
        </p:grpSp>
        <p:grpSp>
          <p:nvGrpSpPr>
            <p:cNvPr id="355" name="Group"/>
            <p:cNvGrpSpPr/>
            <p:nvPr/>
          </p:nvGrpSpPr>
          <p:grpSpPr>
            <a:xfrm>
              <a:off x="-1485618" y="4814092"/>
              <a:ext cx="12483005" cy="2777071"/>
              <a:chOff x="-1358324" y="0"/>
              <a:chExt cx="12483004" cy="2777070"/>
            </a:xfrm>
          </p:grpSpPr>
          <p:grpSp>
            <p:nvGrpSpPr>
              <p:cNvPr id="353" name="Group"/>
              <p:cNvGrpSpPr/>
              <p:nvPr/>
            </p:nvGrpSpPr>
            <p:grpSpPr>
              <a:xfrm rot="21586743">
                <a:off x="1407417" y="18715"/>
                <a:ext cx="9712016" cy="2739638"/>
                <a:chOff x="-3" y="0"/>
                <a:chExt cx="9712014" cy="2739636"/>
              </a:xfrm>
            </p:grpSpPr>
            <p:pic>
              <p:nvPicPr>
                <p:cNvPr id="351" name="Image" descr="Image"/>
                <p:cNvPicPr>
                  <a:picLocks noChangeAspect="1"/>
                </p:cNvPicPr>
                <p:nvPr/>
              </p:nvPicPr>
              <p:blipFill>
                <a:blip r:embed="rId4"/>
                <a:stretch>
                  <a:fillRect/>
                </a:stretch>
              </p:blipFill>
              <p:spPr>
                <a:xfrm rot="342">
                  <a:off x="107105" y="131042"/>
                  <a:ext cx="9604784" cy="2478139"/>
                </a:xfrm>
                <a:prstGeom prst="rect">
                  <a:avLst/>
                </a:prstGeom>
                <a:ln w="12700" cap="flat">
                  <a:noFill/>
                  <a:miter lim="400000"/>
                </a:ln>
                <a:effectLst/>
              </p:spPr>
            </p:pic>
            <p:sp>
              <p:nvSpPr>
                <p:cNvPr id="352" name="Rounded Rectangle"/>
                <p:cNvSpPr/>
                <p:nvPr/>
              </p:nvSpPr>
              <p:spPr>
                <a:xfrm rot="342">
                  <a:off x="133" y="196"/>
                  <a:ext cx="3944705" cy="2739245"/>
                </a:xfrm>
                <a:prstGeom prst="roundRect">
                  <a:avLst>
                    <a:gd name="adj" fmla="val 12198"/>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sp>
            <p:nvSpPr>
              <p:cNvPr id="354" name="Topics: KSAE"/>
              <p:cNvSpPr txBox="1"/>
              <p:nvPr/>
            </p:nvSpPr>
            <p:spPr>
              <a:xfrm>
                <a:off x="-1358325" y="1156031"/>
                <a:ext cx="3043414" cy="88134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r>
                  <a:t>Topics: KSAE</a:t>
                </a:r>
              </a:p>
            </p:txBody>
          </p:sp>
        </p:grpSp>
      </p:grpSp>
      <p:sp>
        <p:nvSpPr>
          <p:cNvPr id="357" name="A few very frequent words dominate the learned topics!"/>
          <p:cNvSpPr txBox="1"/>
          <p:nvPr/>
        </p:nvSpPr>
        <p:spPr>
          <a:xfrm>
            <a:off x="6663037" y="11268163"/>
            <a:ext cx="12955049" cy="7289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nSpc>
                <a:spcPts val="7100"/>
              </a:lnSpc>
              <a:spcBef>
                <a:spcPts val="2400"/>
              </a:spcBef>
              <a:defRPr b="1">
                <a:solidFill>
                  <a:srgbClr val="0B1480"/>
                </a:solidFill>
                <a:uFill>
                  <a:solidFill>
                    <a:srgbClr val="0B1480"/>
                  </a:solidFill>
                </a:uFill>
                <a:latin typeface="+mj-lt"/>
                <a:ea typeface="+mj-ea"/>
                <a:cs typeface="+mj-cs"/>
                <a:sym typeface="Helvetica"/>
              </a:defRPr>
            </a:lvl1pPr>
          </a:lstStyle>
          <a:p>
            <a:r>
              <a:rPr dirty="0"/>
              <a:t>A few very frequent words dominate the learned topics!</a:t>
            </a:r>
          </a:p>
        </p:txBody>
      </p:sp>
      <p:grpSp>
        <p:nvGrpSpPr>
          <p:cNvPr id="369" name="Group"/>
          <p:cNvGrpSpPr/>
          <p:nvPr/>
        </p:nvGrpSpPr>
        <p:grpSpPr>
          <a:xfrm>
            <a:off x="6799970" y="3071140"/>
            <a:ext cx="9449821" cy="7998679"/>
            <a:chOff x="-228600" y="0"/>
            <a:chExt cx="9449820" cy="7998677"/>
          </a:xfrm>
        </p:grpSpPr>
        <p:grpSp>
          <p:nvGrpSpPr>
            <p:cNvPr id="360" name="Group"/>
            <p:cNvGrpSpPr/>
            <p:nvPr/>
          </p:nvGrpSpPr>
          <p:grpSpPr>
            <a:xfrm>
              <a:off x="4262121" y="0"/>
              <a:ext cx="4959100" cy="1823738"/>
              <a:chOff x="0" y="0"/>
              <a:chExt cx="4959098" cy="1823737"/>
            </a:xfrm>
          </p:grpSpPr>
          <p:sp>
            <p:nvSpPr>
              <p:cNvPr id="358" name="Shape"/>
              <p:cNvSpPr/>
              <p:nvPr/>
            </p:nvSpPr>
            <p:spPr>
              <a:xfrm>
                <a:off x="0" y="0"/>
                <a:ext cx="4710562" cy="1823738"/>
              </a:xfrm>
              <a:custGeom>
                <a:avLst/>
                <a:gdLst/>
                <a:ahLst/>
                <a:cxnLst>
                  <a:cxn ang="0">
                    <a:pos x="wd2" y="hd2"/>
                  </a:cxn>
                  <a:cxn ang="5400000">
                    <a:pos x="wd2" y="hd2"/>
                  </a:cxn>
                  <a:cxn ang="10800000">
                    <a:pos x="wd2" y="hd2"/>
                  </a:cxn>
                  <a:cxn ang="16200000">
                    <a:pos x="wd2" y="hd2"/>
                  </a:cxn>
                </a:cxnLst>
                <a:rect l="0" t="0" r="r" b="b"/>
                <a:pathLst>
                  <a:path w="21600" h="21600"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noFill/>
              <a:ln w="25400" cap="flat">
                <a:solidFill>
                  <a:schemeClr val="accent1"/>
                </a:solidFill>
                <a:prstDash val="solid"/>
                <a:round/>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sp>
            <p:nvSpPr>
              <p:cNvPr id="359" name="high-dimensionality"/>
              <p:cNvSpPr txBox="1"/>
              <p:nvPr/>
            </p:nvSpPr>
            <p:spPr>
              <a:xfrm>
                <a:off x="334298" y="495604"/>
                <a:ext cx="4624801" cy="1173326"/>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lnSpc>
                    <a:spcPts val="7100"/>
                  </a:lnSpc>
                  <a:spcBef>
                    <a:spcPts val="2400"/>
                  </a:spcBef>
                  <a:defRPr>
                    <a:latin typeface="+mj-lt"/>
                    <a:ea typeface="+mj-ea"/>
                    <a:cs typeface="+mj-cs"/>
                    <a:sym typeface="Helvetica"/>
                  </a:defRPr>
                </a:lvl1pPr>
              </a:lstStyle>
              <a:p>
                <a:r>
                  <a:t>high-dimensionality </a:t>
                </a:r>
              </a:p>
            </p:txBody>
          </p:sp>
        </p:grpSp>
        <p:grpSp>
          <p:nvGrpSpPr>
            <p:cNvPr id="363" name="Group"/>
            <p:cNvGrpSpPr/>
            <p:nvPr/>
          </p:nvGrpSpPr>
          <p:grpSpPr>
            <a:xfrm>
              <a:off x="4229223" y="3234432"/>
              <a:ext cx="3493889" cy="1688381"/>
              <a:chOff x="0" y="0"/>
              <a:chExt cx="3493887" cy="1688380"/>
            </a:xfrm>
          </p:grpSpPr>
          <p:sp>
            <p:nvSpPr>
              <p:cNvPr id="361" name="Sparsity"/>
              <p:cNvSpPr txBox="1"/>
              <p:nvPr/>
            </p:nvSpPr>
            <p:spPr>
              <a:xfrm>
                <a:off x="578147" y="362375"/>
                <a:ext cx="2337593" cy="96363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lnSpc>
                    <a:spcPts val="7100"/>
                  </a:lnSpc>
                  <a:spcBef>
                    <a:spcPts val="2400"/>
                  </a:spcBef>
                  <a:defRPr>
                    <a:latin typeface="Times"/>
                    <a:ea typeface="Times"/>
                    <a:cs typeface="Times"/>
                    <a:sym typeface="Times"/>
                  </a:defRPr>
                </a:pPr>
                <a:r>
                  <a:rPr>
                    <a:latin typeface="+mj-lt"/>
                    <a:ea typeface="+mj-ea"/>
                    <a:cs typeface="+mj-cs"/>
                    <a:sym typeface="Helvetica"/>
                  </a:rPr>
                  <a:t>Sparsity</a:t>
                </a:r>
                <a:r>
                  <a:t> </a:t>
                </a:r>
              </a:p>
            </p:txBody>
          </p:sp>
          <p:sp>
            <p:nvSpPr>
              <p:cNvPr id="362" name="Shape"/>
              <p:cNvSpPr/>
              <p:nvPr/>
            </p:nvSpPr>
            <p:spPr>
              <a:xfrm>
                <a:off x="0" y="0"/>
                <a:ext cx="3493888" cy="1688381"/>
              </a:xfrm>
              <a:custGeom>
                <a:avLst/>
                <a:gdLst/>
                <a:ahLst/>
                <a:cxnLst>
                  <a:cxn ang="0">
                    <a:pos x="wd2" y="hd2"/>
                  </a:cxn>
                  <a:cxn ang="5400000">
                    <a:pos x="wd2" y="hd2"/>
                  </a:cxn>
                  <a:cxn ang="10800000">
                    <a:pos x="wd2" y="hd2"/>
                  </a:cxn>
                  <a:cxn ang="16200000">
                    <a:pos x="wd2" y="hd2"/>
                  </a:cxn>
                </a:cxnLst>
                <a:rect l="0" t="0" r="r" b="b"/>
                <a:pathLst>
                  <a:path w="21600" h="21600"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noFill/>
              <a:ln w="25400" cap="flat">
                <a:solidFill>
                  <a:schemeClr val="accent1"/>
                </a:solidFill>
                <a:prstDash val="solid"/>
                <a:round/>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grpSp>
        <p:grpSp>
          <p:nvGrpSpPr>
            <p:cNvPr id="366" name="Group"/>
            <p:cNvGrpSpPr/>
            <p:nvPr/>
          </p:nvGrpSpPr>
          <p:grpSpPr>
            <a:xfrm>
              <a:off x="4247307" y="6087407"/>
              <a:ext cx="3448384" cy="1911271"/>
              <a:chOff x="-430742" y="806557"/>
              <a:chExt cx="3448382" cy="1911269"/>
            </a:xfrm>
          </p:grpSpPr>
          <p:sp>
            <p:nvSpPr>
              <p:cNvPr id="364" name="Shape"/>
              <p:cNvSpPr/>
              <p:nvPr/>
            </p:nvSpPr>
            <p:spPr>
              <a:xfrm>
                <a:off x="-430743" y="806557"/>
                <a:ext cx="3448383" cy="1911271"/>
              </a:xfrm>
              <a:custGeom>
                <a:avLst/>
                <a:gdLst/>
                <a:ahLst/>
                <a:cxnLst>
                  <a:cxn ang="0">
                    <a:pos x="wd2" y="hd2"/>
                  </a:cxn>
                  <a:cxn ang="5400000">
                    <a:pos x="wd2" y="hd2"/>
                  </a:cxn>
                  <a:cxn ang="10800000">
                    <a:pos x="wd2" y="hd2"/>
                  </a:cxn>
                  <a:cxn ang="16200000">
                    <a:pos x="wd2" y="hd2"/>
                  </a:cxn>
                </a:cxnLst>
                <a:rect l="0" t="0" r="r" b="b"/>
                <a:pathLst>
                  <a:path w="21600" h="21600"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noFill/>
              <a:ln w="25400" cap="flat">
                <a:solidFill>
                  <a:schemeClr val="accent1"/>
                </a:solidFill>
                <a:prstDash val="solid"/>
                <a:round/>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sp>
            <p:nvSpPr>
              <p:cNvPr id="365" name="Power-low distribution"/>
              <p:cNvSpPr txBox="1"/>
              <p:nvPr/>
            </p:nvSpPr>
            <p:spPr>
              <a:xfrm>
                <a:off x="-33409" y="1066967"/>
                <a:ext cx="3027631" cy="154099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lnSpc>
                    <a:spcPts val="7100"/>
                  </a:lnSpc>
                  <a:spcBef>
                    <a:spcPts val="2400"/>
                  </a:spcBef>
                  <a:defRPr>
                    <a:latin typeface="+mj-lt"/>
                    <a:ea typeface="+mj-ea"/>
                    <a:cs typeface="+mj-cs"/>
                    <a:sym typeface="Helvetica"/>
                  </a:defRPr>
                </a:lvl1pPr>
              </a:lstStyle>
              <a:p>
                <a:r>
                  <a:t>Power-low distribution</a:t>
                </a:r>
              </a:p>
            </p:txBody>
          </p:sp>
        </p:grpSp>
        <p:sp>
          <p:nvSpPr>
            <p:cNvPr id="367" name="Challenges…"/>
            <p:cNvSpPr txBox="1"/>
            <p:nvPr/>
          </p:nvSpPr>
          <p:spPr>
            <a:xfrm>
              <a:off x="-228600" y="2891170"/>
              <a:ext cx="2985260" cy="140637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lnSpc>
                  <a:spcPct val="50000"/>
                </a:lnSpc>
                <a:spcBef>
                  <a:spcPts val="2400"/>
                </a:spcBef>
                <a:defRPr sz="3800" b="1">
                  <a:latin typeface="+mj-lt"/>
                  <a:ea typeface="+mj-ea"/>
                  <a:cs typeface="+mj-cs"/>
                  <a:sym typeface="Helvetica"/>
                </a:defRPr>
              </a:pPr>
              <a:r>
                <a:t>Challenges</a:t>
              </a:r>
            </a:p>
            <a:p>
              <a:pPr>
                <a:lnSpc>
                  <a:spcPct val="50000"/>
                </a:lnSpc>
                <a:spcBef>
                  <a:spcPts val="2400"/>
                </a:spcBef>
                <a:defRPr sz="3800" b="1">
                  <a:latin typeface="+mj-lt"/>
                  <a:ea typeface="+mj-ea"/>
                  <a:cs typeface="+mj-cs"/>
                  <a:sym typeface="Helvetica"/>
                </a:defRPr>
              </a:pPr>
              <a:r>
                <a:t> of Text</a:t>
              </a:r>
            </a:p>
          </p:txBody>
        </p:sp>
        <p:sp>
          <p:nvSpPr>
            <p:cNvPr id="368" name="Group"/>
            <p:cNvSpPr/>
            <p:nvPr/>
          </p:nvSpPr>
          <p:spPr>
            <a:xfrm rot="5399341">
              <a:off x="86686" y="2914922"/>
              <a:ext cx="6534900" cy="1575957"/>
            </a:xfrm>
            <a:custGeom>
              <a:avLst/>
              <a:gdLst/>
              <a:ahLst/>
              <a:cxnLst>
                <a:cxn ang="0">
                  <a:pos x="wd2" y="hd2"/>
                </a:cxn>
                <a:cxn ang="5400000">
                  <a:pos x="wd2" y="hd2"/>
                </a:cxn>
                <a:cxn ang="10800000">
                  <a:pos x="wd2" y="hd2"/>
                </a:cxn>
                <a:cxn ang="16200000">
                  <a:pos x="wd2" y="hd2"/>
                </a:cxn>
              </a:cxnLst>
              <a:rect l="0" t="0" r="r" b="b"/>
              <a:pathLst>
                <a:path w="21600" h="21029" extrusionOk="0">
                  <a:moveTo>
                    <a:pt x="0" y="312"/>
                  </a:moveTo>
                  <a:cubicBezTo>
                    <a:pt x="483" y="2476"/>
                    <a:pt x="1059" y="4058"/>
                    <a:pt x="1684" y="4937"/>
                  </a:cubicBezTo>
                  <a:cubicBezTo>
                    <a:pt x="3602" y="7632"/>
                    <a:pt x="5795" y="3575"/>
                    <a:pt x="7512" y="8931"/>
                  </a:cubicBezTo>
                  <a:cubicBezTo>
                    <a:pt x="8754" y="12805"/>
                    <a:pt x="9635" y="21600"/>
                    <a:pt x="11020" y="21000"/>
                  </a:cubicBezTo>
                  <a:cubicBezTo>
                    <a:pt x="12386" y="20408"/>
                    <a:pt x="13123" y="13667"/>
                    <a:pt x="14256" y="10123"/>
                  </a:cubicBezTo>
                  <a:cubicBezTo>
                    <a:pt x="15960" y="4792"/>
                    <a:pt x="18167" y="8571"/>
                    <a:pt x="20034" y="5201"/>
                  </a:cubicBezTo>
                  <a:cubicBezTo>
                    <a:pt x="20633" y="4120"/>
                    <a:pt x="21170" y="2336"/>
                    <a:pt x="21600" y="0"/>
                  </a:cubicBezTo>
                </a:path>
              </a:pathLst>
            </a:custGeom>
            <a:noFill/>
            <a:ln w="76200" cap="flat">
              <a:solidFill>
                <a:schemeClr val="accent1"/>
              </a:solidFill>
              <a:custDash>
                <a:ds d="200000" sp="200000"/>
              </a:custDash>
              <a:miter lim="400000"/>
              <a:headEnd type="oval" w="med" len="med"/>
              <a:tailEnd type="oval" w="med" len="med"/>
            </a:ln>
            <a:effectLst/>
          </p:spPr>
          <p:txBody>
            <a:bodyPr wrap="square" lIns="91439" tIns="91439" rIns="91439" bIns="91439" numCol="1" anchor="t">
              <a:noAutofit/>
            </a:bodyPr>
            <a:lstStyle/>
            <a:p>
              <a:endParaRPr/>
            </a:p>
          </p:txBody>
        </p:sp>
      </p:grpSp>
      <p:grpSp>
        <p:nvGrpSpPr>
          <p:cNvPr id="375" name="Group"/>
          <p:cNvGrpSpPr/>
          <p:nvPr/>
        </p:nvGrpSpPr>
        <p:grpSpPr>
          <a:xfrm>
            <a:off x="380598" y="887009"/>
            <a:ext cx="6925669" cy="3375500"/>
            <a:chOff x="0" y="-21196"/>
            <a:chExt cx="6925667" cy="3375499"/>
          </a:xfrm>
        </p:grpSpPr>
        <p:grpSp>
          <p:nvGrpSpPr>
            <p:cNvPr id="373" name="Group"/>
            <p:cNvGrpSpPr/>
            <p:nvPr/>
          </p:nvGrpSpPr>
          <p:grpSpPr>
            <a:xfrm>
              <a:off x="0" y="-21197"/>
              <a:ext cx="6925669" cy="3375500"/>
              <a:chOff x="0" y="-19899"/>
              <a:chExt cx="6925668" cy="3375499"/>
            </a:xfrm>
          </p:grpSpPr>
          <p:sp>
            <p:nvSpPr>
              <p:cNvPr id="370" name="Quote Bubble"/>
              <p:cNvSpPr/>
              <p:nvPr/>
            </p:nvSpPr>
            <p:spPr>
              <a:xfrm rot="21555295">
                <a:off x="21087" y="24165"/>
                <a:ext cx="6798552" cy="3287371"/>
              </a:xfrm>
              <a:prstGeom prst="wedgeEllipseCallout">
                <a:avLst>
                  <a:gd name="adj1" fmla="val -472"/>
                  <a:gd name="adj2" fmla="val 104661"/>
                </a:avLst>
              </a:prstGeom>
              <a:noFill/>
              <a:ln w="25400" cap="flat">
                <a:solidFill>
                  <a:srgbClr val="E52820"/>
                </a:solidFill>
                <a:prstDash val="solid"/>
                <a:round/>
              </a:ln>
              <a:effectLst>
                <a:outerShdw blurRad="76200" dist="50800" dir="2700000" rotWithShape="0">
                  <a:srgbClr val="000000">
                    <a:alpha val="60000"/>
                  </a:srgbClr>
                </a:outerShdw>
              </a:effectLst>
            </p:spPr>
            <p:txBody>
              <a:bodyPr wrap="square" lIns="91439" tIns="91439" rIns="91439" bIns="91439" numCol="1" anchor="ctr">
                <a:noAutofit/>
              </a:bodyPr>
              <a:lstStyle/>
              <a:p>
                <a:endParaRPr/>
              </a:p>
            </p:txBody>
          </p:sp>
          <p:sp>
            <p:nvSpPr>
              <p:cNvPr id="371" name="How to tackle the challenges?"/>
              <p:cNvSpPr txBox="1"/>
              <p:nvPr/>
            </p:nvSpPr>
            <p:spPr>
              <a:xfrm>
                <a:off x="359478" y="799406"/>
                <a:ext cx="6566191" cy="76344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defTabSz="1828800">
                  <a:defRPr>
                    <a:latin typeface="+mn-lt"/>
                    <a:ea typeface="+mn-ea"/>
                    <a:cs typeface="+mn-cs"/>
                    <a:sym typeface="等线"/>
                  </a:defRPr>
                </a:lvl1pPr>
              </a:lstStyle>
              <a:p>
                <a:r>
                  <a:t>How to tackle the challenges?</a:t>
                </a:r>
              </a:p>
            </p:txBody>
          </p:sp>
          <p:sp>
            <p:nvSpPr>
              <p:cNvPr id="372" name="Competition!"/>
              <p:cNvSpPr txBox="1"/>
              <p:nvPr/>
            </p:nvSpPr>
            <p:spPr>
              <a:xfrm>
                <a:off x="1888248" y="2207884"/>
                <a:ext cx="3335146" cy="78381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lnSpc>
                    <a:spcPts val="7300"/>
                  </a:lnSpc>
                  <a:spcBef>
                    <a:spcPts val="2400"/>
                  </a:spcBef>
                  <a:defRPr sz="3800" b="1">
                    <a:solidFill>
                      <a:srgbClr val="0B1480"/>
                    </a:solidFill>
                    <a:uFill>
                      <a:solidFill>
                        <a:srgbClr val="0B1480"/>
                      </a:solidFill>
                    </a:uFill>
                    <a:latin typeface="+mj-lt"/>
                    <a:ea typeface="+mj-ea"/>
                    <a:cs typeface="+mj-cs"/>
                    <a:sym typeface="Helvetica"/>
                  </a:defRPr>
                </a:lvl1pPr>
              </a:lstStyle>
              <a:p>
                <a:r>
                  <a:t>Competition!</a:t>
                </a:r>
              </a:p>
            </p:txBody>
          </p:sp>
        </p:grpSp>
        <p:sp>
          <p:nvSpPr>
            <p:cNvPr id="374" name="Weighted loss?"/>
            <p:cNvSpPr txBox="1"/>
            <p:nvPr/>
          </p:nvSpPr>
          <p:spPr>
            <a:xfrm>
              <a:off x="1870586" y="1564021"/>
              <a:ext cx="3724320" cy="92214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defTabSz="1828800">
                <a:defRPr>
                  <a:latin typeface="+mn-lt"/>
                  <a:ea typeface="+mn-ea"/>
                  <a:cs typeface="+mn-cs"/>
                  <a:sym typeface="等线"/>
                </a:defRPr>
              </a:lvl1pPr>
            </a:lstStyle>
            <a:p>
              <a:r>
                <a:t>Weighted loss?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6" presetClass="emph" presetSubtype="0" accel="50000" decel="50000" fill="hold" grpId="1" nodeType="clickEffect">
                                  <p:stCondLst>
                                    <p:cond delay="0"/>
                                  </p:stCondLst>
                                  <p:childTnLst>
                                    <p:animScale>
                                      <p:cBhvr>
                                        <p:cTn id="6" dur="499" fill="hold"/>
                                        <p:tgtEl>
                                          <p:spTgt spid="369"/>
                                        </p:tgtEl>
                                      </p:cBhvr>
                                      <p:by x="83220" y="83220"/>
                                    </p:animScale>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000000 0.000000 L -0.205773 -0.000000" pathEditMode="relative">
                                      <p:cBhvr>
                                        <p:cTn id="10" dur="499" fill="hold"/>
                                        <p:tgtEl>
                                          <p:spTgt spid="36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3" nodeType="clickEffect">
                                  <p:stCondLst>
                                    <p:cond delay="0"/>
                                  </p:stCondLst>
                                  <p:iterate>
                                    <p:tmAbs val="0"/>
                                  </p:iterate>
                                  <p:childTnLst>
                                    <p:set>
                                      <p:cBhvr>
                                        <p:cTn id="14" fill="hold"/>
                                        <p:tgtEl>
                                          <p:spTgt spid="356"/>
                                        </p:tgtEl>
                                        <p:attrNameLst>
                                          <p:attrName>style.visibility</p:attrName>
                                        </p:attrNameLst>
                                      </p:cBhvr>
                                      <p:to>
                                        <p:strVal val="visible"/>
                                      </p:to>
                                    </p:set>
                                    <p:animEffect transition="in" filter="wipe(left)">
                                      <p:cBhvr>
                                        <p:cTn id="15" dur="1000"/>
                                        <p:tgtEl>
                                          <p:spTgt spid="35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357"/>
                                        </p:tgtEl>
                                        <p:attrNameLst>
                                          <p:attrName>style.visibility</p:attrName>
                                        </p:attrNameLst>
                                      </p:cBhvr>
                                      <p:to>
                                        <p:strVal val="visible"/>
                                      </p:to>
                                    </p:set>
                                    <p:animEffect transition="in" filter="wipe(left)">
                                      <p:cBhvr>
                                        <p:cTn id="20" dur="700"/>
                                        <p:tgtEl>
                                          <p:spTgt spid="3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5" nodeType="clickEffect">
                                  <p:stCondLst>
                                    <p:cond delay="0"/>
                                  </p:stCondLst>
                                  <p:iterate>
                                    <p:tmAbs val="0"/>
                                  </p:iterate>
                                  <p:childTnLst>
                                    <p:set>
                                      <p:cBhvr>
                                        <p:cTn id="24" fill="hold"/>
                                        <p:tgtEl>
                                          <p:spTgt spid="375"/>
                                        </p:tgtEl>
                                        <p:attrNameLst>
                                          <p:attrName>style.visibility</p:attrName>
                                        </p:attrNameLst>
                                      </p:cBhvr>
                                      <p:to>
                                        <p:strVal val="visible"/>
                                      </p:to>
                                    </p:set>
                                    <p:animEffect transition="in" filter="wipe(left)">
                                      <p:cBhvr>
                                        <p:cTn id="25" dur="499"/>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3" animBg="1" advAuto="0"/>
      <p:bldP spid="357" grpId="4" animBg="1" advAuto="0"/>
      <p:bldP spid="369" grpId="1" animBg="1" advAuto="0"/>
      <p:bldP spid="375"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ompetitive Learning"/>
          <p:cNvSpPr txBox="1"/>
          <p:nvPr/>
        </p:nvSpPr>
        <p:spPr>
          <a:xfrm>
            <a:off x="9128304" y="603806"/>
            <a:ext cx="7607348"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Competitive Learning</a:t>
            </a:r>
          </a:p>
        </p:txBody>
      </p:sp>
      <p:pic>
        <p:nvPicPr>
          <p:cNvPr id="380" name="AAEAAQAAAAAAAAiBAAAAJDI5NTk4ODFmLTY5OGQtNGNlMS1iOGMzLTg4ZTYzYTI5OTMyNA.jpg" descr="AAEAAQAAAAAAAAiBAAAAJDI5NTk4ODFmLTY5OGQtNGNlMS1iOGMzLTg4ZTYzYTI5OTMyNA.jpg"/>
          <p:cNvPicPr>
            <a:picLocks noChangeAspect="1"/>
          </p:cNvPicPr>
          <p:nvPr/>
        </p:nvPicPr>
        <p:blipFill>
          <a:blip r:embed="rId3"/>
          <a:stretch>
            <a:fillRect/>
          </a:stretch>
        </p:blipFill>
        <p:spPr>
          <a:xfrm>
            <a:off x="2162043" y="3589875"/>
            <a:ext cx="12480586" cy="7145136"/>
          </a:xfrm>
          <a:prstGeom prst="rect">
            <a:avLst/>
          </a:prstGeom>
          <a:ln w="12700">
            <a:miter lim="400000"/>
          </a:ln>
        </p:spPr>
      </p:pic>
      <p:sp>
        <p:nvSpPr>
          <p:cNvPr id="381" name="Competition leads to distinctiveness!"/>
          <p:cNvSpPr txBox="1"/>
          <p:nvPr/>
        </p:nvSpPr>
        <p:spPr>
          <a:xfrm>
            <a:off x="14194572" y="6778903"/>
            <a:ext cx="8749713" cy="7670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lnSpc>
                <a:spcPct val="30000"/>
              </a:lnSpc>
              <a:spcBef>
                <a:spcPts val="2400"/>
              </a:spcBef>
              <a:defRPr sz="3800" b="1">
                <a:solidFill>
                  <a:srgbClr val="0B1480"/>
                </a:solidFill>
                <a:uFill>
                  <a:solidFill>
                    <a:srgbClr val="0B1480"/>
                  </a:solidFill>
                </a:uFill>
                <a:latin typeface="+mj-lt"/>
                <a:ea typeface="+mj-ea"/>
                <a:cs typeface="+mj-cs"/>
                <a:sym typeface="Helvetica"/>
              </a:defRPr>
            </a:lvl1pPr>
          </a:lstStyle>
          <a:p>
            <a:r>
              <a:t>Competition leads to distinctiveness!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KATE: Bringing Competition among Neurons in the Hidden Layer"/>
          <p:cNvSpPr txBox="1"/>
          <p:nvPr/>
        </p:nvSpPr>
        <p:spPr>
          <a:xfrm>
            <a:off x="2922800" y="527870"/>
            <a:ext cx="19048533"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4800" b="1">
                <a:latin typeface="+mj-lt"/>
                <a:ea typeface="+mj-ea"/>
                <a:cs typeface="+mj-cs"/>
                <a:sym typeface="Helvetica"/>
              </a:defRPr>
            </a:lvl1pPr>
          </a:lstStyle>
          <a:p>
            <a:r>
              <a:t>KATE: Bringing Competition among Neurons in the Hidden Layer</a:t>
            </a:r>
          </a:p>
        </p:txBody>
      </p:sp>
      <p:grpSp>
        <p:nvGrpSpPr>
          <p:cNvPr id="429" name="Group"/>
          <p:cNvGrpSpPr/>
          <p:nvPr/>
        </p:nvGrpSpPr>
        <p:grpSpPr>
          <a:xfrm>
            <a:off x="6473965" y="1837091"/>
            <a:ext cx="11574073" cy="8750826"/>
            <a:chOff x="0" y="0"/>
            <a:chExt cx="11574072" cy="8750824"/>
          </a:xfrm>
        </p:grpSpPr>
        <p:grpSp>
          <p:nvGrpSpPr>
            <p:cNvPr id="404" name="Group"/>
            <p:cNvGrpSpPr/>
            <p:nvPr/>
          </p:nvGrpSpPr>
          <p:grpSpPr>
            <a:xfrm>
              <a:off x="5664237" y="0"/>
              <a:ext cx="832252" cy="8750826"/>
              <a:chOff x="0" y="0"/>
              <a:chExt cx="832250" cy="8750825"/>
            </a:xfrm>
          </p:grpSpPr>
          <p:grpSp>
            <p:nvGrpSpPr>
              <p:cNvPr id="388" name="Group"/>
              <p:cNvGrpSpPr/>
              <p:nvPr/>
            </p:nvGrpSpPr>
            <p:grpSpPr>
              <a:xfrm>
                <a:off x="0" y="2952063"/>
                <a:ext cx="832251" cy="1419094"/>
                <a:chOff x="0" y="0"/>
                <a:chExt cx="832250" cy="1419093"/>
              </a:xfrm>
            </p:grpSpPr>
            <p:sp>
              <p:nvSpPr>
                <p:cNvPr id="386" name="Oval"/>
                <p:cNvSpPr/>
                <p:nvPr/>
              </p:nvSpPr>
              <p:spPr>
                <a:xfrm>
                  <a:off x="0" y="563389"/>
                  <a:ext cx="832251" cy="855705"/>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387" name="Image" descr="Image"/>
                <p:cNvPicPr>
                  <a:picLocks noChangeAspect="1"/>
                </p:cNvPicPr>
                <p:nvPr/>
              </p:nvPicPr>
              <p:blipFill>
                <a:blip r:embed="rId3"/>
                <a:stretch>
                  <a:fillRect/>
                </a:stretch>
              </p:blipFill>
              <p:spPr>
                <a:xfrm>
                  <a:off x="173372" y="0"/>
                  <a:ext cx="485507" cy="485507"/>
                </a:xfrm>
                <a:prstGeom prst="rect">
                  <a:avLst/>
                </a:prstGeom>
                <a:ln w="12700" cap="flat">
                  <a:noFill/>
                  <a:miter lim="400000"/>
                </a:ln>
                <a:effectLst/>
              </p:spPr>
            </p:pic>
          </p:grpSp>
          <p:grpSp>
            <p:nvGrpSpPr>
              <p:cNvPr id="391" name="Group"/>
              <p:cNvGrpSpPr/>
              <p:nvPr/>
            </p:nvGrpSpPr>
            <p:grpSpPr>
              <a:xfrm>
                <a:off x="0" y="4427862"/>
                <a:ext cx="832251" cy="1399814"/>
                <a:chOff x="0" y="0"/>
                <a:chExt cx="832250" cy="1399812"/>
              </a:xfrm>
            </p:grpSpPr>
            <p:sp>
              <p:nvSpPr>
                <p:cNvPr id="389" name="Oval"/>
                <p:cNvSpPr/>
                <p:nvPr/>
              </p:nvSpPr>
              <p:spPr>
                <a:xfrm>
                  <a:off x="0" y="544107"/>
                  <a:ext cx="832251" cy="855706"/>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390" name="Image" descr="Image"/>
                <p:cNvPicPr>
                  <a:picLocks noChangeAspect="1"/>
                </p:cNvPicPr>
                <p:nvPr/>
              </p:nvPicPr>
              <p:blipFill>
                <a:blip r:embed="rId4"/>
                <a:srcRect/>
                <a:stretch>
                  <a:fillRect/>
                </a:stretch>
              </p:blipFill>
              <p:spPr>
                <a:xfrm>
                  <a:off x="180484" y="0"/>
                  <a:ext cx="471283" cy="457001"/>
                </a:xfrm>
                <a:prstGeom prst="rect">
                  <a:avLst/>
                </a:prstGeom>
                <a:ln w="12700" cap="flat">
                  <a:noFill/>
                  <a:miter lim="400000"/>
                </a:ln>
                <a:effectLst/>
              </p:spPr>
            </p:pic>
          </p:grpSp>
          <p:grpSp>
            <p:nvGrpSpPr>
              <p:cNvPr id="394" name="Group"/>
              <p:cNvGrpSpPr/>
              <p:nvPr/>
            </p:nvGrpSpPr>
            <p:grpSpPr>
              <a:xfrm>
                <a:off x="0" y="5887527"/>
                <a:ext cx="832251" cy="1431408"/>
                <a:chOff x="0" y="0"/>
                <a:chExt cx="832250" cy="1431406"/>
              </a:xfrm>
            </p:grpSpPr>
            <p:sp>
              <p:nvSpPr>
                <p:cNvPr id="392" name="Oval"/>
                <p:cNvSpPr/>
                <p:nvPr/>
              </p:nvSpPr>
              <p:spPr>
                <a:xfrm>
                  <a:off x="0" y="575702"/>
                  <a:ext cx="832251" cy="855705"/>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393" name="Image" descr="Image"/>
                <p:cNvPicPr>
                  <a:picLocks noChangeAspect="1"/>
                </p:cNvPicPr>
                <p:nvPr/>
              </p:nvPicPr>
              <p:blipFill>
                <a:blip r:embed="rId5"/>
                <a:stretch>
                  <a:fillRect/>
                </a:stretch>
              </p:blipFill>
              <p:spPr>
                <a:xfrm>
                  <a:off x="173372" y="0"/>
                  <a:ext cx="485507" cy="485507"/>
                </a:xfrm>
                <a:prstGeom prst="rect">
                  <a:avLst/>
                </a:prstGeom>
                <a:ln w="12700" cap="flat">
                  <a:noFill/>
                  <a:miter lim="400000"/>
                </a:ln>
                <a:effectLst/>
              </p:spPr>
            </p:pic>
          </p:grpSp>
          <p:grpSp>
            <p:nvGrpSpPr>
              <p:cNvPr id="397" name="Group"/>
              <p:cNvGrpSpPr/>
              <p:nvPr/>
            </p:nvGrpSpPr>
            <p:grpSpPr>
              <a:xfrm>
                <a:off x="0" y="1490487"/>
                <a:ext cx="832251" cy="1414037"/>
                <a:chOff x="0" y="0"/>
                <a:chExt cx="832250" cy="1414036"/>
              </a:xfrm>
            </p:grpSpPr>
            <p:sp>
              <p:nvSpPr>
                <p:cNvPr id="395" name="Group"/>
                <p:cNvSpPr/>
                <p:nvPr/>
              </p:nvSpPr>
              <p:spPr>
                <a:xfrm>
                  <a:off x="0" y="558331"/>
                  <a:ext cx="832251" cy="855706"/>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396" name="Image" descr="Image"/>
                <p:cNvPicPr>
                  <a:picLocks noChangeAspect="1"/>
                </p:cNvPicPr>
                <p:nvPr/>
              </p:nvPicPr>
              <p:blipFill>
                <a:blip r:embed="rId6"/>
                <a:srcRect r="5882"/>
                <a:stretch>
                  <a:fillRect/>
                </a:stretch>
              </p:blipFill>
              <p:spPr>
                <a:xfrm>
                  <a:off x="173372" y="0"/>
                  <a:ext cx="485507" cy="515851"/>
                </a:xfrm>
                <a:prstGeom prst="rect">
                  <a:avLst/>
                </a:prstGeom>
                <a:ln w="12700" cap="flat">
                  <a:noFill/>
                  <a:miter lim="400000"/>
                </a:ln>
                <a:effectLst/>
              </p:spPr>
            </p:pic>
          </p:grpSp>
          <p:grpSp>
            <p:nvGrpSpPr>
              <p:cNvPr id="400" name="Group"/>
              <p:cNvGrpSpPr/>
              <p:nvPr/>
            </p:nvGrpSpPr>
            <p:grpSpPr>
              <a:xfrm>
                <a:off x="0" y="7348442"/>
                <a:ext cx="832251" cy="1402384"/>
                <a:chOff x="0" y="0"/>
                <a:chExt cx="832250" cy="1402382"/>
              </a:xfrm>
            </p:grpSpPr>
            <p:sp>
              <p:nvSpPr>
                <p:cNvPr id="398" name="Oval"/>
                <p:cNvSpPr/>
                <p:nvPr/>
              </p:nvSpPr>
              <p:spPr>
                <a:xfrm>
                  <a:off x="0" y="546678"/>
                  <a:ext cx="832251" cy="855705"/>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399" name="Image" descr="Image"/>
                <p:cNvPicPr>
                  <a:picLocks noChangeAspect="1"/>
                </p:cNvPicPr>
                <p:nvPr/>
              </p:nvPicPr>
              <p:blipFill>
                <a:blip r:embed="rId7"/>
                <a:srcRect/>
                <a:stretch>
                  <a:fillRect/>
                </a:stretch>
              </p:blipFill>
              <p:spPr>
                <a:xfrm>
                  <a:off x="173372" y="0"/>
                  <a:ext cx="485507" cy="485507"/>
                </a:xfrm>
                <a:prstGeom prst="rect">
                  <a:avLst/>
                </a:prstGeom>
                <a:ln w="12700" cap="flat">
                  <a:noFill/>
                  <a:miter lim="400000"/>
                </a:ln>
                <a:effectLst/>
              </p:spPr>
            </p:pic>
          </p:grpSp>
          <p:grpSp>
            <p:nvGrpSpPr>
              <p:cNvPr id="403" name="Group"/>
              <p:cNvGrpSpPr/>
              <p:nvPr/>
            </p:nvGrpSpPr>
            <p:grpSpPr>
              <a:xfrm>
                <a:off x="0" y="0"/>
                <a:ext cx="832251" cy="1448006"/>
                <a:chOff x="0" y="0"/>
                <a:chExt cx="832250" cy="1448005"/>
              </a:xfrm>
            </p:grpSpPr>
            <p:sp>
              <p:nvSpPr>
                <p:cNvPr id="401" name="Group"/>
                <p:cNvSpPr/>
                <p:nvPr/>
              </p:nvSpPr>
              <p:spPr>
                <a:xfrm>
                  <a:off x="0" y="592301"/>
                  <a:ext cx="832251" cy="855705"/>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402" name="Image" descr="Image"/>
                <p:cNvPicPr>
                  <a:picLocks noChangeAspect="1"/>
                </p:cNvPicPr>
                <p:nvPr/>
              </p:nvPicPr>
              <p:blipFill>
                <a:blip r:embed="rId8"/>
                <a:stretch>
                  <a:fillRect/>
                </a:stretch>
              </p:blipFill>
              <p:spPr>
                <a:xfrm>
                  <a:off x="173372" y="0"/>
                  <a:ext cx="485507" cy="501168"/>
                </a:xfrm>
                <a:prstGeom prst="rect">
                  <a:avLst/>
                </a:prstGeom>
                <a:ln w="12700" cap="flat">
                  <a:noFill/>
                  <a:miter lim="400000"/>
                </a:ln>
                <a:effectLst/>
              </p:spPr>
            </p:pic>
          </p:grpSp>
        </p:grpSp>
        <p:grpSp>
          <p:nvGrpSpPr>
            <p:cNvPr id="412" name="Group"/>
            <p:cNvGrpSpPr/>
            <p:nvPr/>
          </p:nvGrpSpPr>
          <p:grpSpPr>
            <a:xfrm>
              <a:off x="0" y="2119513"/>
              <a:ext cx="832251" cy="5086189"/>
              <a:chOff x="0" y="0"/>
              <a:chExt cx="832250" cy="5086187"/>
            </a:xfrm>
          </p:grpSpPr>
          <p:grpSp>
            <p:nvGrpSpPr>
              <p:cNvPr id="407" name="Group"/>
              <p:cNvGrpSpPr/>
              <p:nvPr/>
            </p:nvGrpSpPr>
            <p:grpSpPr>
              <a:xfrm>
                <a:off x="0" y="0"/>
                <a:ext cx="832251" cy="1533499"/>
                <a:chOff x="0" y="0"/>
                <a:chExt cx="832250" cy="1533498"/>
              </a:xfrm>
            </p:grpSpPr>
            <p:sp>
              <p:nvSpPr>
                <p:cNvPr id="405" name="Oval"/>
                <p:cNvSpPr/>
                <p:nvPr/>
              </p:nvSpPr>
              <p:spPr>
                <a:xfrm>
                  <a:off x="0" y="677794"/>
                  <a:ext cx="832251" cy="855705"/>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406" name="Image" descr="Image"/>
                <p:cNvPicPr>
                  <a:picLocks noChangeAspect="1"/>
                </p:cNvPicPr>
                <p:nvPr/>
              </p:nvPicPr>
              <p:blipFill>
                <a:blip r:embed="rId9"/>
                <a:srcRect/>
                <a:stretch>
                  <a:fillRect/>
                </a:stretch>
              </p:blipFill>
              <p:spPr>
                <a:xfrm>
                  <a:off x="200505" y="0"/>
                  <a:ext cx="422861" cy="546195"/>
                </a:xfrm>
                <a:prstGeom prst="rect">
                  <a:avLst/>
                </a:prstGeom>
                <a:ln w="12700" cap="flat">
                  <a:noFill/>
                  <a:miter lim="400000"/>
                </a:ln>
                <a:effectLst/>
              </p:spPr>
            </p:pic>
          </p:grpSp>
          <p:grpSp>
            <p:nvGrpSpPr>
              <p:cNvPr id="410" name="Group"/>
              <p:cNvGrpSpPr/>
              <p:nvPr/>
            </p:nvGrpSpPr>
            <p:grpSpPr>
              <a:xfrm>
                <a:off x="0" y="3622147"/>
                <a:ext cx="832251" cy="1464041"/>
                <a:chOff x="0" y="0"/>
                <a:chExt cx="832250" cy="1464039"/>
              </a:xfrm>
            </p:grpSpPr>
            <p:sp>
              <p:nvSpPr>
                <p:cNvPr id="408" name="Oval"/>
                <p:cNvSpPr/>
                <p:nvPr/>
              </p:nvSpPr>
              <p:spPr>
                <a:xfrm>
                  <a:off x="0" y="608335"/>
                  <a:ext cx="832251" cy="855705"/>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409" name="Image" descr="Image"/>
                <p:cNvPicPr>
                  <a:picLocks noChangeAspect="1"/>
                </p:cNvPicPr>
                <p:nvPr/>
              </p:nvPicPr>
              <p:blipFill>
                <a:blip r:embed="rId10"/>
                <a:stretch>
                  <a:fillRect/>
                </a:stretch>
              </p:blipFill>
              <p:spPr>
                <a:xfrm>
                  <a:off x="200505" y="0"/>
                  <a:ext cx="436835" cy="520841"/>
                </a:xfrm>
                <a:prstGeom prst="rect">
                  <a:avLst/>
                </a:prstGeom>
                <a:ln w="12700" cap="flat">
                  <a:noFill/>
                  <a:miter lim="400000"/>
                </a:ln>
                <a:effectLst/>
              </p:spPr>
            </p:pic>
          </p:grpSp>
          <p:sp>
            <p:nvSpPr>
              <p:cNvPr id="411" name="Line"/>
              <p:cNvSpPr/>
              <p:nvPr/>
            </p:nvSpPr>
            <p:spPr>
              <a:xfrm flipV="1">
                <a:off x="416125" y="2013064"/>
                <a:ext cx="1" cy="1547171"/>
              </a:xfrm>
              <a:prstGeom prst="line">
                <a:avLst/>
              </a:prstGeom>
              <a:noFill/>
              <a:ln w="127000" cap="rnd">
                <a:solidFill>
                  <a:srgbClr val="000000"/>
                </a:solidFill>
                <a:custDash>
                  <a:ds d="100000" sp="200000"/>
                </a:custDash>
                <a:round/>
              </a:ln>
              <a:effectLst/>
            </p:spPr>
            <p:txBody>
              <a:bodyPr wrap="square" lIns="91439" tIns="91439" rIns="91439" bIns="91439" numCol="1" anchor="t">
                <a:noAutofit/>
              </a:bodyPr>
              <a:lstStyle/>
              <a:p>
                <a:endParaRPr/>
              </a:p>
            </p:txBody>
          </p:sp>
        </p:grpSp>
        <p:grpSp>
          <p:nvGrpSpPr>
            <p:cNvPr id="420" name="Group"/>
            <p:cNvGrpSpPr/>
            <p:nvPr/>
          </p:nvGrpSpPr>
          <p:grpSpPr>
            <a:xfrm>
              <a:off x="10741821" y="2421611"/>
              <a:ext cx="832252" cy="4844779"/>
              <a:chOff x="0" y="0"/>
              <a:chExt cx="832250" cy="4844777"/>
            </a:xfrm>
          </p:grpSpPr>
          <p:sp>
            <p:nvSpPr>
              <p:cNvPr id="413" name="Line"/>
              <p:cNvSpPr/>
              <p:nvPr/>
            </p:nvSpPr>
            <p:spPr>
              <a:xfrm flipV="1">
                <a:off x="416124" y="1771655"/>
                <a:ext cx="1" cy="1547171"/>
              </a:xfrm>
              <a:prstGeom prst="line">
                <a:avLst/>
              </a:prstGeom>
              <a:noFill/>
              <a:ln w="127000" cap="rnd">
                <a:solidFill>
                  <a:srgbClr val="000000"/>
                </a:solidFill>
                <a:custDash>
                  <a:ds d="100000" sp="200000"/>
                </a:custDash>
                <a:round/>
              </a:ln>
              <a:effectLst/>
            </p:spPr>
            <p:txBody>
              <a:bodyPr wrap="square" lIns="91439" tIns="91439" rIns="91439" bIns="91439" numCol="1" anchor="t">
                <a:noAutofit/>
              </a:bodyPr>
              <a:lstStyle/>
              <a:p>
                <a:endParaRPr/>
              </a:p>
            </p:txBody>
          </p:sp>
          <p:grpSp>
            <p:nvGrpSpPr>
              <p:cNvPr id="416" name="Group"/>
              <p:cNvGrpSpPr/>
              <p:nvPr/>
            </p:nvGrpSpPr>
            <p:grpSpPr>
              <a:xfrm>
                <a:off x="0" y="0"/>
                <a:ext cx="832251" cy="1292090"/>
                <a:chOff x="0" y="0"/>
                <a:chExt cx="832250" cy="1292089"/>
              </a:xfrm>
            </p:grpSpPr>
            <p:sp>
              <p:nvSpPr>
                <p:cNvPr id="414" name="Group"/>
                <p:cNvSpPr/>
                <p:nvPr/>
              </p:nvSpPr>
              <p:spPr>
                <a:xfrm>
                  <a:off x="0" y="436384"/>
                  <a:ext cx="832251" cy="855706"/>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415" name="Image" descr="Image"/>
                <p:cNvPicPr>
                  <a:picLocks noChangeAspect="1"/>
                </p:cNvPicPr>
                <p:nvPr/>
              </p:nvPicPr>
              <p:blipFill>
                <a:blip r:embed="rId11"/>
                <a:srcRect/>
                <a:stretch>
                  <a:fillRect/>
                </a:stretch>
              </p:blipFill>
              <p:spPr>
                <a:xfrm>
                  <a:off x="167207" y="0"/>
                  <a:ext cx="471524" cy="357707"/>
                </a:xfrm>
                <a:prstGeom prst="rect">
                  <a:avLst/>
                </a:prstGeom>
                <a:ln w="12700" cap="flat">
                  <a:noFill/>
                  <a:miter lim="400000"/>
                </a:ln>
                <a:effectLst/>
              </p:spPr>
            </p:pic>
          </p:grpSp>
          <p:grpSp>
            <p:nvGrpSpPr>
              <p:cNvPr id="419" name="Group"/>
              <p:cNvGrpSpPr/>
              <p:nvPr/>
            </p:nvGrpSpPr>
            <p:grpSpPr>
              <a:xfrm>
                <a:off x="0" y="3559189"/>
                <a:ext cx="832251" cy="1285589"/>
                <a:chOff x="0" y="0"/>
                <a:chExt cx="832250" cy="1285588"/>
              </a:xfrm>
            </p:grpSpPr>
            <p:sp>
              <p:nvSpPr>
                <p:cNvPr id="417" name="Group"/>
                <p:cNvSpPr/>
                <p:nvPr/>
              </p:nvSpPr>
              <p:spPr>
                <a:xfrm>
                  <a:off x="0" y="429884"/>
                  <a:ext cx="832251" cy="855705"/>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418" name="Image" descr="Image"/>
                <p:cNvPicPr>
                  <a:picLocks noChangeAspect="1"/>
                </p:cNvPicPr>
                <p:nvPr/>
              </p:nvPicPr>
              <p:blipFill>
                <a:blip r:embed="rId12"/>
                <a:stretch>
                  <a:fillRect/>
                </a:stretch>
              </p:blipFill>
              <p:spPr>
                <a:xfrm>
                  <a:off x="181323" y="0"/>
                  <a:ext cx="503740" cy="357492"/>
                </a:xfrm>
                <a:prstGeom prst="rect">
                  <a:avLst/>
                </a:prstGeom>
                <a:ln w="12700" cap="flat">
                  <a:noFill/>
                  <a:miter lim="400000"/>
                </a:ln>
                <a:effectLst/>
              </p:spPr>
            </p:pic>
          </p:grpSp>
        </p:grpSp>
        <p:sp>
          <p:nvSpPr>
            <p:cNvPr id="421" name="Line"/>
            <p:cNvSpPr/>
            <p:nvPr/>
          </p:nvSpPr>
          <p:spPr>
            <a:xfrm flipV="1">
              <a:off x="818312" y="1088445"/>
              <a:ext cx="4865352" cy="1922428"/>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422" name="Line"/>
            <p:cNvSpPr/>
            <p:nvPr/>
          </p:nvSpPr>
          <p:spPr>
            <a:xfrm>
              <a:off x="756681" y="3509889"/>
              <a:ext cx="4993204" cy="4580236"/>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423" name="Line"/>
            <p:cNvSpPr/>
            <p:nvPr/>
          </p:nvSpPr>
          <p:spPr>
            <a:xfrm flipV="1">
              <a:off x="746746" y="1182811"/>
              <a:ext cx="4953672" cy="5398050"/>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424" name="Line"/>
            <p:cNvSpPr/>
            <p:nvPr/>
          </p:nvSpPr>
          <p:spPr>
            <a:xfrm>
              <a:off x="805908" y="6847377"/>
              <a:ext cx="4848240" cy="1426511"/>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425" name="Line"/>
            <p:cNvSpPr/>
            <p:nvPr/>
          </p:nvSpPr>
          <p:spPr>
            <a:xfrm>
              <a:off x="6528000" y="1066152"/>
              <a:ext cx="4285416" cy="1973911"/>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426" name="Line"/>
            <p:cNvSpPr/>
            <p:nvPr/>
          </p:nvSpPr>
          <p:spPr>
            <a:xfrm>
              <a:off x="6365163" y="1292447"/>
              <a:ext cx="4458540" cy="5301364"/>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427" name="Line"/>
            <p:cNvSpPr/>
            <p:nvPr/>
          </p:nvSpPr>
          <p:spPr>
            <a:xfrm flipV="1">
              <a:off x="6415909" y="3406764"/>
              <a:ext cx="4336558" cy="4642382"/>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sp>
          <p:nvSpPr>
            <p:cNvPr id="428" name="Line"/>
            <p:cNvSpPr/>
            <p:nvPr/>
          </p:nvSpPr>
          <p:spPr>
            <a:xfrm flipV="1">
              <a:off x="6508821" y="7044041"/>
              <a:ext cx="4287680" cy="1246120"/>
            </a:xfrm>
            <a:prstGeom prst="line">
              <a:avLst/>
            </a:prstGeom>
            <a:noFill/>
            <a:ln w="25400" cap="flat">
              <a:solidFill>
                <a:srgbClr val="000000">
                  <a:alpha val="79637"/>
                </a:srgbClr>
              </a:solidFill>
              <a:prstDash val="solid"/>
              <a:round/>
              <a:tailEnd type="stealth" w="med" len="med"/>
            </a:ln>
            <a:effectLst/>
          </p:spPr>
          <p:txBody>
            <a:bodyPr wrap="square" lIns="91439" tIns="91439" rIns="91439" bIns="91439" numCol="1" anchor="t">
              <a:noAutofit/>
            </a:bodyPr>
            <a:lstStyle/>
            <a:p>
              <a:endParaRPr/>
            </a:p>
          </p:txBody>
        </p:sp>
      </p:grpSp>
      <p:grpSp>
        <p:nvGrpSpPr>
          <p:cNvPr id="433" name="Group"/>
          <p:cNvGrpSpPr/>
          <p:nvPr/>
        </p:nvGrpSpPr>
        <p:grpSpPr>
          <a:xfrm>
            <a:off x="6336698" y="10980843"/>
            <a:ext cx="12505916" cy="1253217"/>
            <a:chOff x="0" y="0"/>
            <a:chExt cx="12505914" cy="1253215"/>
          </a:xfrm>
        </p:grpSpPr>
        <p:sp>
          <p:nvSpPr>
            <p:cNvPr id="430" name="Input…"/>
            <p:cNvSpPr txBox="1"/>
            <p:nvPr/>
          </p:nvSpPr>
          <p:spPr>
            <a:xfrm>
              <a:off x="0" y="0"/>
              <a:ext cx="1444067" cy="125017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200"/>
              </a:pPr>
              <a:r>
                <a:t>Input</a:t>
              </a:r>
            </a:p>
            <a:p>
              <a:pPr>
                <a:defRPr sz="3200"/>
              </a:pPr>
              <a:r>
                <a:t>layer</a:t>
              </a:r>
            </a:p>
          </p:txBody>
        </p:sp>
        <p:sp>
          <p:nvSpPr>
            <p:cNvPr id="431" name="Output…"/>
            <p:cNvSpPr txBox="1"/>
            <p:nvPr/>
          </p:nvSpPr>
          <p:spPr>
            <a:xfrm>
              <a:off x="10701363" y="0"/>
              <a:ext cx="1804552" cy="125017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200"/>
              </a:pPr>
              <a:r>
                <a:t>Output</a:t>
              </a:r>
            </a:p>
            <a:p>
              <a:pPr>
                <a:defRPr sz="3200"/>
              </a:pPr>
              <a:r>
                <a:t>layer</a:t>
              </a:r>
            </a:p>
          </p:txBody>
        </p:sp>
        <p:sp>
          <p:nvSpPr>
            <p:cNvPr id="432" name="K-Competitive…"/>
            <p:cNvSpPr txBox="1"/>
            <p:nvPr/>
          </p:nvSpPr>
          <p:spPr>
            <a:xfrm>
              <a:off x="5369275" y="3037"/>
              <a:ext cx="3302942" cy="125017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p>
              <a:pPr>
                <a:defRPr sz="3200"/>
              </a:pPr>
              <a:r>
                <a:t>K-Competitive</a:t>
              </a:r>
            </a:p>
            <a:p>
              <a:pPr>
                <a:defRPr sz="3200"/>
              </a:pPr>
              <a:r>
                <a:t>layer</a:t>
              </a:r>
            </a:p>
          </p:txBody>
        </p:sp>
      </p:grpSp>
      <p:grpSp>
        <p:nvGrpSpPr>
          <p:cNvPr id="440" name="Group"/>
          <p:cNvGrpSpPr/>
          <p:nvPr/>
        </p:nvGrpSpPr>
        <p:grpSpPr>
          <a:xfrm>
            <a:off x="13010624" y="2360819"/>
            <a:ext cx="1006359" cy="8333486"/>
            <a:chOff x="0" y="0"/>
            <a:chExt cx="1006358" cy="8333484"/>
          </a:xfrm>
        </p:grpSpPr>
        <p:sp>
          <p:nvSpPr>
            <p:cNvPr id="434" name="0.8"/>
            <p:cNvSpPr txBox="1"/>
            <p:nvPr/>
          </p:nvSpPr>
          <p:spPr>
            <a:xfrm>
              <a:off x="77993" y="0"/>
              <a:ext cx="850372" cy="70398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4150FF"/>
                  </a:solidFill>
                </a:defRPr>
              </a:lvl1pPr>
            </a:lstStyle>
            <a:p>
              <a:r>
                <a:t>0.8</a:t>
              </a:r>
            </a:p>
          </p:txBody>
        </p:sp>
        <p:sp>
          <p:nvSpPr>
            <p:cNvPr id="435" name="0.2"/>
            <p:cNvSpPr txBox="1"/>
            <p:nvPr/>
          </p:nvSpPr>
          <p:spPr>
            <a:xfrm>
              <a:off x="77993" y="1664449"/>
              <a:ext cx="850372" cy="70398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4150FF"/>
                  </a:solidFill>
                </a:defRPr>
              </a:lvl1pPr>
            </a:lstStyle>
            <a:p>
              <a:r>
                <a:t>0.2</a:t>
              </a:r>
            </a:p>
          </p:txBody>
        </p:sp>
        <p:sp>
          <p:nvSpPr>
            <p:cNvPr id="436" name="0.1"/>
            <p:cNvSpPr txBox="1"/>
            <p:nvPr/>
          </p:nvSpPr>
          <p:spPr>
            <a:xfrm>
              <a:off x="77993" y="3149245"/>
              <a:ext cx="850372" cy="70398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4150FF"/>
                  </a:solidFill>
                </a:defRPr>
              </a:lvl1pPr>
            </a:lstStyle>
            <a:p>
              <a:r>
                <a:t>0.1</a:t>
              </a:r>
            </a:p>
          </p:txBody>
        </p:sp>
        <p:sp>
          <p:nvSpPr>
            <p:cNvPr id="437" name="-0.1"/>
            <p:cNvSpPr txBox="1"/>
            <p:nvPr/>
          </p:nvSpPr>
          <p:spPr>
            <a:xfrm>
              <a:off x="0" y="4634041"/>
              <a:ext cx="1006359" cy="70398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4150FF"/>
                  </a:solidFill>
                </a:defRPr>
              </a:lvl1pPr>
            </a:lstStyle>
            <a:p>
              <a:r>
                <a:t>-0.1</a:t>
              </a:r>
            </a:p>
          </p:txBody>
        </p:sp>
        <p:sp>
          <p:nvSpPr>
            <p:cNvPr id="438" name="-0.3"/>
            <p:cNvSpPr txBox="1"/>
            <p:nvPr/>
          </p:nvSpPr>
          <p:spPr>
            <a:xfrm>
              <a:off x="0" y="6044605"/>
              <a:ext cx="1006359" cy="70398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4150FF"/>
                  </a:solidFill>
                </a:defRPr>
              </a:lvl1pPr>
            </a:lstStyle>
            <a:p>
              <a:r>
                <a:t>-0.3</a:t>
              </a:r>
            </a:p>
          </p:txBody>
        </p:sp>
        <p:sp>
          <p:nvSpPr>
            <p:cNvPr id="439" name="-0.6"/>
            <p:cNvSpPr txBox="1"/>
            <p:nvPr/>
          </p:nvSpPr>
          <p:spPr>
            <a:xfrm>
              <a:off x="0" y="7629500"/>
              <a:ext cx="1006359" cy="70398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4150FF"/>
                  </a:solidFill>
                </a:defRPr>
              </a:lvl1pPr>
            </a:lstStyle>
            <a:p>
              <a:r>
                <a:t>-0.6</a:t>
              </a:r>
            </a:p>
          </p:txBody>
        </p:sp>
      </p:grpSp>
      <p:sp>
        <p:nvSpPr>
          <p:cNvPr id="441" name="0.3"/>
          <p:cNvSpPr txBox="1"/>
          <p:nvPr/>
        </p:nvSpPr>
        <p:spPr>
          <a:xfrm>
            <a:off x="9727610" y="5860512"/>
            <a:ext cx="850371" cy="70398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lvl1pPr>
              <a:defRPr sz="2800">
                <a:solidFill>
                  <a:srgbClr val="FF282A"/>
                </a:solidFill>
              </a:defRPr>
            </a:lvl1pPr>
          </a:lstStyle>
          <a:p>
            <a:r>
              <a:t>0.3</a:t>
            </a:r>
          </a:p>
        </p:txBody>
      </p:sp>
      <p:sp>
        <p:nvSpPr>
          <p:cNvPr id="442" name="-0.4"/>
          <p:cNvSpPr txBox="1"/>
          <p:nvPr/>
        </p:nvSpPr>
        <p:spPr>
          <a:xfrm>
            <a:off x="9649616" y="6675322"/>
            <a:ext cx="1006359" cy="70398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lvl1pPr>
              <a:defRPr sz="2800">
                <a:solidFill>
                  <a:srgbClr val="FF282A"/>
                </a:solidFill>
              </a:defRPr>
            </a:lvl1pPr>
          </a:lstStyle>
          <a:p>
            <a:r>
              <a:t>-0.4</a:t>
            </a:r>
          </a:p>
        </p:txBody>
      </p:sp>
      <p:grpSp>
        <p:nvGrpSpPr>
          <p:cNvPr id="453" name="Group"/>
          <p:cNvGrpSpPr/>
          <p:nvPr/>
        </p:nvGrpSpPr>
        <p:grpSpPr>
          <a:xfrm>
            <a:off x="8540481" y="3166946"/>
            <a:ext cx="3711578" cy="2986414"/>
            <a:chOff x="0" y="0"/>
            <a:chExt cx="3711576" cy="2986413"/>
          </a:xfrm>
        </p:grpSpPr>
        <p:grpSp>
          <p:nvGrpSpPr>
            <p:cNvPr id="451" name="Group"/>
            <p:cNvGrpSpPr/>
            <p:nvPr/>
          </p:nvGrpSpPr>
          <p:grpSpPr>
            <a:xfrm>
              <a:off x="1766958" y="-1"/>
              <a:ext cx="1944619" cy="2986415"/>
              <a:chOff x="0" y="0"/>
              <a:chExt cx="1944618" cy="2986413"/>
            </a:xfrm>
          </p:grpSpPr>
          <p:grpSp>
            <p:nvGrpSpPr>
              <p:cNvPr id="446" name="Group"/>
              <p:cNvGrpSpPr/>
              <p:nvPr/>
            </p:nvGrpSpPr>
            <p:grpSpPr>
              <a:xfrm>
                <a:off x="-1" y="2083109"/>
                <a:ext cx="892941" cy="903305"/>
                <a:chOff x="0" y="0"/>
                <a:chExt cx="892939" cy="903304"/>
              </a:xfrm>
            </p:grpSpPr>
            <p:sp>
              <p:nvSpPr>
                <p:cNvPr id="443" name="Oval"/>
                <p:cNvSpPr/>
                <p:nvPr/>
              </p:nvSpPr>
              <p:spPr>
                <a:xfrm>
                  <a:off x="30344" y="23799"/>
                  <a:ext cx="832252" cy="855706"/>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sp>
              <p:nvSpPr>
                <p:cNvPr id="444" name="Line"/>
                <p:cNvSpPr/>
                <p:nvPr/>
              </p:nvSpPr>
              <p:spPr>
                <a:xfrm>
                  <a:off x="0" y="451652"/>
                  <a:ext cx="892940" cy="1"/>
                </a:xfrm>
                <a:prstGeom prst="line">
                  <a:avLst/>
                </a:prstGeom>
                <a:noFill/>
                <a:ln w="50800" cap="flat">
                  <a:solidFill>
                    <a:srgbClr val="000000"/>
                  </a:solidFill>
                  <a:prstDash val="solid"/>
                  <a:miter lim="400000"/>
                </a:ln>
                <a:effectLst/>
              </p:spPr>
              <p:txBody>
                <a:bodyPr wrap="square" lIns="91439" tIns="91439" rIns="91439" bIns="91439" numCol="1" anchor="t">
                  <a:noAutofit/>
                </a:bodyPr>
                <a:lstStyle/>
                <a:p>
                  <a:endParaRPr/>
                </a:p>
              </p:txBody>
            </p:sp>
            <p:sp>
              <p:nvSpPr>
                <p:cNvPr id="445" name="Line"/>
                <p:cNvSpPr/>
                <p:nvPr/>
              </p:nvSpPr>
              <p:spPr>
                <a:xfrm flipH="1">
                  <a:off x="451803" y="0"/>
                  <a:ext cx="1" cy="903305"/>
                </a:xfrm>
                <a:prstGeom prst="line">
                  <a:avLst/>
                </a:prstGeom>
                <a:noFill/>
                <a:ln w="50800" cap="flat">
                  <a:solidFill>
                    <a:srgbClr val="000000"/>
                  </a:solidFill>
                  <a:prstDash val="solid"/>
                  <a:miter lim="400000"/>
                </a:ln>
                <a:effectLst/>
              </p:spPr>
              <p:txBody>
                <a:bodyPr wrap="square" lIns="91439" tIns="91439" rIns="91439" bIns="91439" numCol="1" anchor="t">
                  <a:noAutofit/>
                </a:bodyPr>
                <a:lstStyle/>
                <a:p>
                  <a:endParaRPr/>
                </a:p>
              </p:txBody>
            </p:sp>
          </p:grpSp>
          <p:sp>
            <p:nvSpPr>
              <p:cNvPr id="447" name="Line"/>
              <p:cNvSpPr/>
              <p:nvPr/>
            </p:nvSpPr>
            <p:spPr>
              <a:xfrm flipV="1">
                <a:off x="691325" y="-1"/>
                <a:ext cx="1253294" cy="2211488"/>
              </a:xfrm>
              <a:prstGeom prst="line">
                <a:avLst/>
              </a:prstGeom>
              <a:noFill/>
              <a:ln w="38100" cap="flat">
                <a:solidFill>
                  <a:srgbClr val="000000">
                    <a:alpha val="89637"/>
                  </a:srgbClr>
                </a:solidFill>
                <a:prstDash val="solid"/>
                <a:round/>
                <a:tailEnd type="stealth" w="med" len="med"/>
              </a:ln>
              <a:effectLst/>
            </p:spPr>
            <p:txBody>
              <a:bodyPr wrap="square" lIns="91439" tIns="91439" rIns="91439" bIns="91439" numCol="1" anchor="t">
                <a:noAutofit/>
              </a:bodyPr>
              <a:lstStyle/>
              <a:p>
                <a:endParaRPr/>
              </a:p>
            </p:txBody>
          </p:sp>
          <p:sp>
            <p:nvSpPr>
              <p:cNvPr id="448" name="Line"/>
              <p:cNvSpPr/>
              <p:nvPr/>
            </p:nvSpPr>
            <p:spPr>
              <a:xfrm flipH="1">
                <a:off x="805699" y="1286055"/>
                <a:ext cx="1081662" cy="1081661"/>
              </a:xfrm>
              <a:prstGeom prst="line">
                <a:avLst/>
              </a:prstGeom>
              <a:noFill/>
              <a:ln w="38100" cap="flat">
                <a:solidFill>
                  <a:srgbClr val="000000">
                    <a:alpha val="89637"/>
                  </a:srgbClr>
                </a:solidFill>
                <a:prstDash val="solid"/>
                <a:round/>
                <a:tailEnd type="stealth" w="med" len="med"/>
              </a:ln>
              <a:effectLst/>
            </p:spPr>
            <p:txBody>
              <a:bodyPr wrap="square" lIns="91439" tIns="91439" rIns="91439" bIns="91439" numCol="1" anchor="t">
                <a:noAutofit/>
              </a:bodyPr>
              <a:lstStyle/>
              <a:p>
                <a:endParaRPr/>
              </a:p>
            </p:txBody>
          </p:sp>
          <p:sp>
            <p:nvSpPr>
              <p:cNvPr id="449" name="Line"/>
              <p:cNvSpPr/>
              <p:nvPr/>
            </p:nvSpPr>
            <p:spPr>
              <a:xfrm flipH="1">
                <a:off x="859372" y="2534761"/>
                <a:ext cx="985045" cy="1"/>
              </a:xfrm>
              <a:prstGeom prst="line">
                <a:avLst/>
              </a:prstGeom>
              <a:noFill/>
              <a:ln w="38100" cap="flat">
                <a:solidFill>
                  <a:srgbClr val="000000">
                    <a:alpha val="89637"/>
                  </a:srgbClr>
                </a:solidFill>
                <a:prstDash val="solid"/>
                <a:round/>
                <a:tailEnd type="stealth" w="med" len="med"/>
              </a:ln>
              <a:effectLst/>
            </p:spPr>
            <p:txBody>
              <a:bodyPr wrap="square" lIns="91439" tIns="91439" rIns="91439" bIns="91439" numCol="1" anchor="t">
                <a:noAutofit/>
              </a:bodyPr>
              <a:lstStyle/>
              <a:p>
                <a:endParaRPr/>
              </a:p>
            </p:txBody>
          </p:sp>
          <p:pic>
            <p:nvPicPr>
              <p:cNvPr id="450" name="Image" descr="Image"/>
              <p:cNvPicPr>
                <a:picLocks noChangeAspect="1"/>
              </p:cNvPicPr>
              <p:nvPr/>
            </p:nvPicPr>
            <p:blipFill>
              <a:blip r:embed="rId13"/>
              <a:srcRect/>
              <a:stretch>
                <a:fillRect/>
              </a:stretch>
            </p:blipFill>
            <p:spPr>
              <a:xfrm>
                <a:off x="483240" y="1525266"/>
                <a:ext cx="411716" cy="318144"/>
              </a:xfrm>
              <a:prstGeom prst="rect">
                <a:avLst/>
              </a:prstGeom>
              <a:ln w="12700" cap="flat">
                <a:noFill/>
                <a:miter lim="400000"/>
              </a:ln>
              <a:effectLst/>
            </p:spPr>
          </p:pic>
        </p:grpSp>
        <p:pic>
          <p:nvPicPr>
            <p:cNvPr id="452" name="Image" descr="Image"/>
            <p:cNvPicPr>
              <a:picLocks noChangeAspect="1"/>
            </p:cNvPicPr>
            <p:nvPr/>
          </p:nvPicPr>
          <p:blipFill>
            <a:blip r:embed="rId14"/>
            <a:srcRect/>
            <a:stretch>
              <a:fillRect/>
            </a:stretch>
          </p:blipFill>
          <p:spPr>
            <a:xfrm>
              <a:off x="0" y="1927265"/>
              <a:ext cx="1944619" cy="332309"/>
            </a:xfrm>
            <a:prstGeom prst="rect">
              <a:avLst/>
            </a:prstGeom>
            <a:ln w="12700" cap="flat">
              <a:noFill/>
              <a:miter lim="400000"/>
            </a:ln>
            <a:effectLst/>
          </p:spPr>
        </p:pic>
      </p:grpSp>
      <p:grpSp>
        <p:nvGrpSpPr>
          <p:cNvPr id="465" name="Group"/>
          <p:cNvGrpSpPr/>
          <p:nvPr/>
        </p:nvGrpSpPr>
        <p:grpSpPr>
          <a:xfrm>
            <a:off x="8540606" y="7191550"/>
            <a:ext cx="3821846" cy="2607577"/>
            <a:chOff x="0" y="0"/>
            <a:chExt cx="3821845" cy="2607576"/>
          </a:xfrm>
        </p:grpSpPr>
        <p:grpSp>
          <p:nvGrpSpPr>
            <p:cNvPr id="463" name="Group"/>
            <p:cNvGrpSpPr/>
            <p:nvPr/>
          </p:nvGrpSpPr>
          <p:grpSpPr>
            <a:xfrm>
              <a:off x="0" y="-1"/>
              <a:ext cx="3821845" cy="2607578"/>
              <a:chOff x="0" y="0"/>
              <a:chExt cx="3821844" cy="2607576"/>
            </a:xfrm>
          </p:grpSpPr>
          <p:grpSp>
            <p:nvGrpSpPr>
              <p:cNvPr id="461" name="Group"/>
              <p:cNvGrpSpPr/>
              <p:nvPr/>
            </p:nvGrpSpPr>
            <p:grpSpPr>
              <a:xfrm>
                <a:off x="1766833" y="0"/>
                <a:ext cx="2055012" cy="2607577"/>
                <a:chOff x="0" y="0"/>
                <a:chExt cx="2055011" cy="2607576"/>
              </a:xfrm>
            </p:grpSpPr>
            <p:grpSp>
              <p:nvGrpSpPr>
                <p:cNvPr id="457" name="Group"/>
                <p:cNvGrpSpPr/>
                <p:nvPr/>
              </p:nvGrpSpPr>
              <p:grpSpPr>
                <a:xfrm>
                  <a:off x="-1" y="0"/>
                  <a:ext cx="892941" cy="903305"/>
                  <a:chOff x="0" y="0"/>
                  <a:chExt cx="892939" cy="903304"/>
                </a:xfrm>
              </p:grpSpPr>
              <p:sp>
                <p:nvSpPr>
                  <p:cNvPr id="454" name="Oval"/>
                  <p:cNvSpPr/>
                  <p:nvPr/>
                </p:nvSpPr>
                <p:spPr>
                  <a:xfrm>
                    <a:off x="30344" y="23799"/>
                    <a:ext cx="832252" cy="855706"/>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sp>
                <p:nvSpPr>
                  <p:cNvPr id="455" name="Line"/>
                  <p:cNvSpPr/>
                  <p:nvPr/>
                </p:nvSpPr>
                <p:spPr>
                  <a:xfrm>
                    <a:off x="0" y="451652"/>
                    <a:ext cx="892940" cy="1"/>
                  </a:xfrm>
                  <a:prstGeom prst="line">
                    <a:avLst/>
                  </a:prstGeom>
                  <a:noFill/>
                  <a:ln w="50800" cap="flat">
                    <a:solidFill>
                      <a:srgbClr val="000000"/>
                    </a:solidFill>
                    <a:prstDash val="solid"/>
                    <a:miter lim="400000"/>
                  </a:ln>
                  <a:effectLst/>
                </p:spPr>
                <p:txBody>
                  <a:bodyPr wrap="square" lIns="91439" tIns="91439" rIns="91439" bIns="91439" numCol="1" anchor="t">
                    <a:noAutofit/>
                  </a:bodyPr>
                  <a:lstStyle/>
                  <a:p>
                    <a:endParaRPr/>
                  </a:p>
                </p:txBody>
              </p:sp>
              <p:sp>
                <p:nvSpPr>
                  <p:cNvPr id="456" name="Line"/>
                  <p:cNvSpPr/>
                  <p:nvPr/>
                </p:nvSpPr>
                <p:spPr>
                  <a:xfrm flipH="1">
                    <a:off x="451803" y="0"/>
                    <a:ext cx="1" cy="903305"/>
                  </a:xfrm>
                  <a:prstGeom prst="line">
                    <a:avLst/>
                  </a:prstGeom>
                  <a:noFill/>
                  <a:ln w="50800" cap="flat">
                    <a:solidFill>
                      <a:srgbClr val="000000"/>
                    </a:solidFill>
                    <a:prstDash val="solid"/>
                    <a:miter lim="400000"/>
                  </a:ln>
                  <a:effectLst/>
                </p:spPr>
                <p:txBody>
                  <a:bodyPr wrap="square" lIns="91439" tIns="91439" rIns="91439" bIns="91439" numCol="1" anchor="t">
                    <a:noAutofit/>
                  </a:bodyPr>
                  <a:lstStyle/>
                  <a:p>
                    <a:endParaRPr/>
                  </a:p>
                </p:txBody>
              </p:sp>
            </p:grpSp>
            <p:sp>
              <p:nvSpPr>
                <p:cNvPr id="458" name="Line"/>
                <p:cNvSpPr/>
                <p:nvPr/>
              </p:nvSpPr>
              <p:spPr>
                <a:xfrm>
                  <a:off x="820288" y="681040"/>
                  <a:ext cx="1234724" cy="1926537"/>
                </a:xfrm>
                <a:prstGeom prst="line">
                  <a:avLst/>
                </a:prstGeom>
                <a:noFill/>
                <a:ln w="38100" cap="flat">
                  <a:solidFill>
                    <a:srgbClr val="000000">
                      <a:alpha val="89637"/>
                    </a:srgbClr>
                  </a:solidFill>
                  <a:prstDash val="solid"/>
                  <a:round/>
                  <a:tailEnd type="stealth" w="med" len="med"/>
                </a:ln>
                <a:effectLst/>
              </p:spPr>
              <p:txBody>
                <a:bodyPr wrap="square" lIns="91439" tIns="91439" rIns="91439" bIns="91439" numCol="1" anchor="t">
                  <a:noAutofit/>
                </a:bodyPr>
                <a:lstStyle/>
                <a:p>
                  <a:endParaRPr/>
                </a:p>
              </p:txBody>
            </p:sp>
            <p:sp>
              <p:nvSpPr>
                <p:cNvPr id="459" name="Line"/>
                <p:cNvSpPr/>
                <p:nvPr/>
              </p:nvSpPr>
              <p:spPr>
                <a:xfrm flipH="1">
                  <a:off x="827079" y="34139"/>
                  <a:ext cx="995419" cy="360107"/>
                </a:xfrm>
                <a:prstGeom prst="line">
                  <a:avLst/>
                </a:prstGeom>
                <a:noFill/>
                <a:ln w="38100" cap="flat">
                  <a:solidFill>
                    <a:srgbClr val="000000">
                      <a:alpha val="89637"/>
                    </a:srgbClr>
                  </a:solidFill>
                  <a:prstDash val="solid"/>
                  <a:round/>
                  <a:tailEnd type="stealth" w="med" len="med"/>
                </a:ln>
                <a:effectLst/>
              </p:spPr>
              <p:txBody>
                <a:bodyPr wrap="square" lIns="91439" tIns="91439" rIns="91439" bIns="91439" numCol="1" anchor="t">
                  <a:noAutofit/>
                </a:bodyPr>
                <a:lstStyle/>
                <a:p>
                  <a:endParaRPr/>
                </a:p>
              </p:txBody>
            </p:sp>
            <p:sp>
              <p:nvSpPr>
                <p:cNvPr id="460" name="Line"/>
                <p:cNvSpPr/>
                <p:nvPr/>
              </p:nvSpPr>
              <p:spPr>
                <a:xfrm flipH="1" flipV="1">
                  <a:off x="836026" y="496323"/>
                  <a:ext cx="1075283" cy="807703"/>
                </a:xfrm>
                <a:prstGeom prst="line">
                  <a:avLst/>
                </a:prstGeom>
                <a:noFill/>
                <a:ln w="38100" cap="flat">
                  <a:solidFill>
                    <a:srgbClr val="000000">
                      <a:alpha val="89637"/>
                    </a:srgbClr>
                  </a:solidFill>
                  <a:prstDash val="solid"/>
                  <a:round/>
                  <a:tailEnd type="stealth" w="med" len="med"/>
                </a:ln>
                <a:effectLst/>
              </p:spPr>
              <p:txBody>
                <a:bodyPr wrap="square" lIns="91439" tIns="91439" rIns="91439" bIns="91439" numCol="1" anchor="t">
                  <a:noAutofit/>
                </a:bodyPr>
                <a:lstStyle/>
                <a:p>
                  <a:endParaRPr/>
                </a:p>
              </p:txBody>
            </p:sp>
          </p:grpSp>
          <p:pic>
            <p:nvPicPr>
              <p:cNvPr id="462" name="Image" descr="Image"/>
              <p:cNvPicPr>
                <a:picLocks noChangeAspect="1"/>
              </p:cNvPicPr>
              <p:nvPr/>
            </p:nvPicPr>
            <p:blipFill>
              <a:blip r:embed="rId15"/>
              <a:stretch>
                <a:fillRect/>
              </a:stretch>
            </p:blipFill>
            <p:spPr>
              <a:xfrm>
                <a:off x="0" y="709719"/>
                <a:ext cx="1944619" cy="403153"/>
              </a:xfrm>
              <a:prstGeom prst="rect">
                <a:avLst/>
              </a:prstGeom>
              <a:ln w="12700" cap="flat">
                <a:noFill/>
                <a:miter lim="400000"/>
              </a:ln>
              <a:effectLst/>
            </p:spPr>
          </p:pic>
        </p:grpSp>
        <p:pic>
          <p:nvPicPr>
            <p:cNvPr id="464" name="Image" descr="Image"/>
            <p:cNvPicPr>
              <a:picLocks noChangeAspect="1"/>
            </p:cNvPicPr>
            <p:nvPr/>
          </p:nvPicPr>
          <p:blipFill>
            <a:blip r:embed="rId13"/>
            <a:srcRect/>
            <a:stretch>
              <a:fillRect/>
            </a:stretch>
          </p:blipFill>
          <p:spPr>
            <a:xfrm>
              <a:off x="2411908" y="972133"/>
              <a:ext cx="411716" cy="318144"/>
            </a:xfrm>
            <a:prstGeom prst="rect">
              <a:avLst/>
            </a:prstGeom>
            <a:ln w="12700" cap="flat">
              <a:noFill/>
              <a:miter lim="400000"/>
            </a:ln>
            <a:effectLst/>
          </p:spPr>
        </p:pic>
      </p:grpSp>
      <p:grpSp>
        <p:nvGrpSpPr>
          <p:cNvPr id="471" name="Group"/>
          <p:cNvGrpSpPr/>
          <p:nvPr/>
        </p:nvGrpSpPr>
        <p:grpSpPr>
          <a:xfrm>
            <a:off x="13834853" y="4024931"/>
            <a:ext cx="1103053" cy="2210569"/>
            <a:chOff x="0" y="0"/>
            <a:chExt cx="1103052" cy="2210567"/>
          </a:xfrm>
        </p:grpSpPr>
        <p:grpSp>
          <p:nvGrpSpPr>
            <p:cNvPr id="468" name="Group"/>
            <p:cNvGrpSpPr/>
            <p:nvPr/>
          </p:nvGrpSpPr>
          <p:grpSpPr>
            <a:xfrm>
              <a:off x="21976" y="0"/>
              <a:ext cx="1081077" cy="703984"/>
              <a:chOff x="0" y="0"/>
              <a:chExt cx="1081075" cy="703983"/>
            </a:xfrm>
          </p:grpSpPr>
          <p:sp>
            <p:nvSpPr>
              <p:cNvPr id="466" name="0"/>
              <p:cNvSpPr txBox="1"/>
              <p:nvPr/>
            </p:nvSpPr>
            <p:spPr>
              <a:xfrm>
                <a:off x="609472" y="0"/>
                <a:ext cx="471604" cy="70398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FF282A"/>
                    </a:solidFill>
                  </a:defRPr>
                </a:lvl1pPr>
              </a:lstStyle>
              <a:p>
                <a:r>
                  <a:t>0</a:t>
                </a:r>
              </a:p>
            </p:txBody>
          </p:sp>
          <p:sp>
            <p:nvSpPr>
              <p:cNvPr id="467" name="Line"/>
              <p:cNvSpPr/>
              <p:nvPr/>
            </p:nvSpPr>
            <p:spPr>
              <a:xfrm>
                <a:off x="0" y="270847"/>
                <a:ext cx="629837" cy="1"/>
              </a:xfrm>
              <a:prstGeom prst="line">
                <a:avLst/>
              </a:prstGeom>
              <a:noFill/>
              <a:ln w="25400" cap="flat">
                <a:solidFill>
                  <a:srgbClr val="FF2B28"/>
                </a:solidFill>
                <a:prstDash val="solid"/>
                <a:round/>
                <a:tailEnd type="triangle" w="med" len="med"/>
              </a:ln>
              <a:effectLst/>
            </p:spPr>
            <p:txBody>
              <a:bodyPr wrap="square" lIns="91439" tIns="91439" rIns="91439" bIns="91439" numCol="1" anchor="t">
                <a:noAutofit/>
              </a:bodyPr>
              <a:lstStyle/>
              <a:p>
                <a:endParaRPr/>
              </a:p>
            </p:txBody>
          </p:sp>
        </p:grpSp>
        <p:sp>
          <p:nvSpPr>
            <p:cNvPr id="469" name="0"/>
            <p:cNvSpPr txBox="1"/>
            <p:nvPr/>
          </p:nvSpPr>
          <p:spPr>
            <a:xfrm>
              <a:off x="631449" y="1506583"/>
              <a:ext cx="471604" cy="70398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FF282A"/>
                  </a:solidFill>
                </a:defRPr>
              </a:lvl1pPr>
            </a:lstStyle>
            <a:p>
              <a:r>
                <a:t>0</a:t>
              </a:r>
            </a:p>
          </p:txBody>
        </p:sp>
        <p:sp>
          <p:nvSpPr>
            <p:cNvPr id="470" name="Line"/>
            <p:cNvSpPr/>
            <p:nvPr/>
          </p:nvSpPr>
          <p:spPr>
            <a:xfrm>
              <a:off x="0" y="1799532"/>
              <a:ext cx="629837" cy="1"/>
            </a:xfrm>
            <a:prstGeom prst="line">
              <a:avLst/>
            </a:prstGeom>
            <a:noFill/>
            <a:ln w="25400" cap="flat">
              <a:solidFill>
                <a:srgbClr val="FF2B28"/>
              </a:solidFill>
              <a:prstDash val="solid"/>
              <a:round/>
              <a:tailEnd type="triangle" w="med" len="med"/>
            </a:ln>
            <a:effectLst/>
          </p:spPr>
          <p:txBody>
            <a:bodyPr wrap="square" lIns="91439" tIns="91439" rIns="91439" bIns="91439" numCol="1" anchor="t">
              <a:noAutofit/>
            </a:bodyPr>
            <a:lstStyle/>
            <a:p>
              <a:endParaRPr/>
            </a:p>
          </p:txBody>
        </p:sp>
      </p:grpSp>
      <p:grpSp>
        <p:nvGrpSpPr>
          <p:cNvPr id="476" name="Group"/>
          <p:cNvGrpSpPr/>
          <p:nvPr/>
        </p:nvGrpSpPr>
        <p:grpSpPr>
          <a:xfrm>
            <a:off x="13864680" y="7004232"/>
            <a:ext cx="1073226" cy="2074833"/>
            <a:chOff x="0" y="0"/>
            <a:chExt cx="1073224" cy="2074832"/>
          </a:xfrm>
        </p:grpSpPr>
        <p:sp>
          <p:nvSpPr>
            <p:cNvPr id="472" name="0"/>
            <p:cNvSpPr txBox="1"/>
            <p:nvPr/>
          </p:nvSpPr>
          <p:spPr>
            <a:xfrm>
              <a:off x="601622" y="0"/>
              <a:ext cx="471603" cy="703984"/>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FF282A"/>
                  </a:solidFill>
                </a:defRPr>
              </a:lvl1pPr>
            </a:lstStyle>
            <a:p>
              <a:r>
                <a:t>0</a:t>
              </a:r>
            </a:p>
          </p:txBody>
        </p:sp>
        <p:sp>
          <p:nvSpPr>
            <p:cNvPr id="473" name="Line"/>
            <p:cNvSpPr/>
            <p:nvPr/>
          </p:nvSpPr>
          <p:spPr>
            <a:xfrm>
              <a:off x="0" y="293929"/>
              <a:ext cx="629837" cy="1"/>
            </a:xfrm>
            <a:prstGeom prst="line">
              <a:avLst/>
            </a:prstGeom>
            <a:noFill/>
            <a:ln w="25400" cap="flat">
              <a:solidFill>
                <a:srgbClr val="FF2B28"/>
              </a:solidFill>
              <a:prstDash val="solid"/>
              <a:round/>
              <a:tailEnd type="triangle" w="med" len="med"/>
            </a:ln>
            <a:effectLst/>
          </p:spPr>
          <p:txBody>
            <a:bodyPr wrap="square" lIns="91439" tIns="91439" rIns="91439" bIns="91439" numCol="1" anchor="t">
              <a:noAutofit/>
            </a:bodyPr>
            <a:lstStyle/>
            <a:p>
              <a:endParaRPr/>
            </a:p>
          </p:txBody>
        </p:sp>
        <p:sp>
          <p:nvSpPr>
            <p:cNvPr id="474" name="0"/>
            <p:cNvSpPr txBox="1"/>
            <p:nvPr/>
          </p:nvSpPr>
          <p:spPr>
            <a:xfrm>
              <a:off x="601622" y="1370848"/>
              <a:ext cx="471603" cy="70398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FF282A"/>
                  </a:solidFill>
                </a:defRPr>
              </a:lvl1pPr>
            </a:lstStyle>
            <a:p>
              <a:r>
                <a:t>0</a:t>
              </a:r>
            </a:p>
          </p:txBody>
        </p:sp>
        <p:sp>
          <p:nvSpPr>
            <p:cNvPr id="475" name="Line"/>
            <p:cNvSpPr/>
            <p:nvPr/>
          </p:nvSpPr>
          <p:spPr>
            <a:xfrm>
              <a:off x="0" y="1672040"/>
              <a:ext cx="629837" cy="1"/>
            </a:xfrm>
            <a:prstGeom prst="line">
              <a:avLst/>
            </a:prstGeom>
            <a:noFill/>
            <a:ln w="25400" cap="flat">
              <a:solidFill>
                <a:srgbClr val="FF2B28"/>
              </a:solidFill>
              <a:prstDash val="solid"/>
              <a:round/>
              <a:tailEnd type="triangle" w="med" len="med"/>
            </a:ln>
            <a:effectLst/>
          </p:spPr>
          <p:txBody>
            <a:bodyPr wrap="square" lIns="91439" tIns="91439" rIns="91439" bIns="91439" numCol="1" anchor="t">
              <a:noAutofit/>
            </a:bodyPr>
            <a:lstStyle/>
            <a:p>
              <a:endParaRPr/>
            </a:p>
          </p:txBody>
        </p:sp>
      </p:grpSp>
      <p:grpSp>
        <p:nvGrpSpPr>
          <p:cNvPr id="479" name="Group"/>
          <p:cNvGrpSpPr/>
          <p:nvPr/>
        </p:nvGrpSpPr>
        <p:grpSpPr>
          <a:xfrm>
            <a:off x="11099514" y="4488086"/>
            <a:ext cx="1051248" cy="1204760"/>
            <a:chOff x="11773" y="35085"/>
            <a:chExt cx="1051246" cy="1204759"/>
          </a:xfrm>
        </p:grpSpPr>
        <p:sp>
          <p:nvSpPr>
            <p:cNvPr id="477" name="Line"/>
            <p:cNvSpPr/>
            <p:nvPr/>
          </p:nvSpPr>
          <p:spPr>
            <a:xfrm flipH="1">
              <a:off x="11773" y="35085"/>
              <a:ext cx="1047920" cy="1062782"/>
            </a:xfrm>
            <a:prstGeom prst="line">
              <a:avLst/>
            </a:prstGeom>
            <a:noFill/>
            <a:ln w="50800" cap="flat">
              <a:solidFill>
                <a:srgbClr val="FF2E00">
                  <a:alpha val="89637"/>
                </a:srgbClr>
              </a:solidFill>
              <a:prstDash val="solid"/>
              <a:round/>
              <a:tailEnd type="stealth" w="med" len="med"/>
            </a:ln>
            <a:effectLst/>
          </p:spPr>
          <p:txBody>
            <a:bodyPr wrap="square" lIns="91439" tIns="91439" rIns="91439" bIns="91439" numCol="1" anchor="t">
              <a:noAutofit/>
            </a:bodyPr>
            <a:lstStyle/>
            <a:p>
              <a:endParaRPr/>
            </a:p>
          </p:txBody>
        </p:sp>
        <p:sp>
          <p:nvSpPr>
            <p:cNvPr id="478" name="Line"/>
            <p:cNvSpPr/>
            <p:nvPr/>
          </p:nvSpPr>
          <p:spPr>
            <a:xfrm flipH="1">
              <a:off x="59138" y="1239765"/>
              <a:ext cx="1003883" cy="80"/>
            </a:xfrm>
            <a:prstGeom prst="line">
              <a:avLst/>
            </a:prstGeom>
            <a:noFill/>
            <a:ln w="50800" cap="flat">
              <a:solidFill>
                <a:srgbClr val="FF2E00">
                  <a:alpha val="89637"/>
                </a:srgbClr>
              </a:solidFill>
              <a:prstDash val="solid"/>
              <a:round/>
              <a:tailEnd type="stealth" w="med" len="med"/>
            </a:ln>
            <a:effectLst/>
          </p:spPr>
          <p:txBody>
            <a:bodyPr wrap="square" lIns="91439" tIns="91439" rIns="91439" bIns="91439" numCol="1" anchor="t">
              <a:noAutofit/>
            </a:bodyPr>
            <a:lstStyle/>
            <a:p>
              <a:endParaRPr/>
            </a:p>
          </p:txBody>
        </p:sp>
      </p:grpSp>
      <p:sp>
        <p:nvSpPr>
          <p:cNvPr id="480" name="Line"/>
          <p:cNvSpPr/>
          <p:nvPr/>
        </p:nvSpPr>
        <p:spPr>
          <a:xfrm flipV="1">
            <a:off x="11013817" y="3149569"/>
            <a:ext cx="1255479" cy="2201162"/>
          </a:xfrm>
          <a:prstGeom prst="line">
            <a:avLst/>
          </a:prstGeom>
          <a:ln w="50800">
            <a:solidFill>
              <a:srgbClr val="FF2E00">
                <a:alpha val="89637"/>
              </a:srgbClr>
            </a:solidFill>
            <a:tailEnd type="stealth"/>
          </a:ln>
        </p:spPr>
        <p:txBody>
          <a:bodyPr tIns="91439" bIns="91439"/>
          <a:lstStyle/>
          <a:p>
            <a:endParaRPr/>
          </a:p>
        </p:txBody>
      </p:sp>
      <p:grpSp>
        <p:nvGrpSpPr>
          <p:cNvPr id="483" name="Group"/>
          <p:cNvGrpSpPr/>
          <p:nvPr/>
        </p:nvGrpSpPr>
        <p:grpSpPr>
          <a:xfrm>
            <a:off x="11123354" y="7216768"/>
            <a:ext cx="1070761" cy="1261309"/>
            <a:chOff x="0" y="0"/>
            <a:chExt cx="1070759" cy="1261308"/>
          </a:xfrm>
        </p:grpSpPr>
        <p:sp>
          <p:nvSpPr>
            <p:cNvPr id="481" name="Line"/>
            <p:cNvSpPr/>
            <p:nvPr/>
          </p:nvSpPr>
          <p:spPr>
            <a:xfrm flipH="1">
              <a:off x="0" y="0"/>
              <a:ext cx="1010502" cy="378433"/>
            </a:xfrm>
            <a:prstGeom prst="line">
              <a:avLst/>
            </a:prstGeom>
            <a:noFill/>
            <a:ln w="50800" cap="flat">
              <a:solidFill>
                <a:srgbClr val="FF2E00">
                  <a:alpha val="89637"/>
                </a:srgbClr>
              </a:solidFill>
              <a:prstDash val="solid"/>
              <a:round/>
              <a:tailEnd type="stealth" w="med" len="med"/>
            </a:ln>
            <a:effectLst/>
          </p:spPr>
          <p:txBody>
            <a:bodyPr wrap="square" lIns="91439" tIns="91439" rIns="91439" bIns="91439" numCol="1" anchor="t">
              <a:noAutofit/>
            </a:bodyPr>
            <a:lstStyle/>
            <a:p>
              <a:endParaRPr/>
            </a:p>
          </p:txBody>
        </p:sp>
        <p:sp>
          <p:nvSpPr>
            <p:cNvPr id="482" name="Line"/>
            <p:cNvSpPr/>
            <p:nvPr/>
          </p:nvSpPr>
          <p:spPr>
            <a:xfrm flipH="1" flipV="1">
              <a:off x="2727" y="439427"/>
              <a:ext cx="1068033" cy="821882"/>
            </a:xfrm>
            <a:prstGeom prst="line">
              <a:avLst/>
            </a:prstGeom>
            <a:noFill/>
            <a:ln w="50800" cap="flat">
              <a:solidFill>
                <a:srgbClr val="FF2E00">
                  <a:alpha val="89637"/>
                </a:srgbClr>
              </a:solidFill>
              <a:prstDash val="solid"/>
              <a:round/>
              <a:tailEnd type="stealth" w="med" len="med"/>
            </a:ln>
            <a:effectLst/>
          </p:spPr>
          <p:txBody>
            <a:bodyPr wrap="square" lIns="91439" tIns="91439" rIns="91439" bIns="91439" numCol="1" anchor="t">
              <a:noAutofit/>
            </a:bodyPr>
            <a:lstStyle/>
            <a:p>
              <a:endParaRPr/>
            </a:p>
          </p:txBody>
        </p:sp>
      </p:grpSp>
      <p:sp>
        <p:nvSpPr>
          <p:cNvPr id="484" name="Line"/>
          <p:cNvSpPr/>
          <p:nvPr/>
        </p:nvSpPr>
        <p:spPr>
          <a:xfrm>
            <a:off x="11131277" y="7865884"/>
            <a:ext cx="1231159" cy="1931179"/>
          </a:xfrm>
          <a:prstGeom prst="line">
            <a:avLst/>
          </a:prstGeom>
          <a:ln w="50800">
            <a:solidFill>
              <a:srgbClr val="FF2E00">
                <a:alpha val="89637"/>
              </a:srgbClr>
            </a:solidFill>
            <a:tailEnd type="stealth"/>
          </a:ln>
        </p:spPr>
        <p:txBody>
          <a:bodyPr tIns="91439" bIns="91439"/>
          <a:lstStyle/>
          <a:p>
            <a:endParaRPr/>
          </a:p>
        </p:txBody>
      </p:sp>
      <p:grpSp>
        <p:nvGrpSpPr>
          <p:cNvPr id="489" name="Group"/>
          <p:cNvGrpSpPr/>
          <p:nvPr/>
        </p:nvGrpSpPr>
        <p:grpSpPr>
          <a:xfrm>
            <a:off x="12851783" y="2892711"/>
            <a:ext cx="4447608" cy="7230534"/>
            <a:chOff x="0" y="-16933"/>
            <a:chExt cx="4447607" cy="7230533"/>
          </a:xfrm>
        </p:grpSpPr>
        <p:sp>
          <p:nvSpPr>
            <p:cNvPr id="485" name="Line"/>
            <p:cNvSpPr/>
            <p:nvPr/>
          </p:nvSpPr>
          <p:spPr>
            <a:xfrm>
              <a:off x="129579" y="-16934"/>
              <a:ext cx="4318029" cy="1978522"/>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sp>
          <p:nvSpPr>
            <p:cNvPr id="486" name="Line"/>
            <p:cNvSpPr/>
            <p:nvPr/>
          </p:nvSpPr>
          <p:spPr>
            <a:xfrm flipV="1">
              <a:off x="27979" y="2356213"/>
              <a:ext cx="4324644" cy="4620321"/>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sp>
          <p:nvSpPr>
            <p:cNvPr id="487" name="Line"/>
            <p:cNvSpPr/>
            <p:nvPr/>
          </p:nvSpPr>
          <p:spPr>
            <a:xfrm flipV="1">
              <a:off x="113373" y="5968173"/>
              <a:ext cx="4275961" cy="1245428"/>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sp>
          <p:nvSpPr>
            <p:cNvPr id="488" name="Line"/>
            <p:cNvSpPr/>
            <p:nvPr/>
          </p:nvSpPr>
          <p:spPr>
            <a:xfrm>
              <a:off x="0" y="223969"/>
              <a:ext cx="4437554" cy="5278340"/>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grpSp>
      <p:grpSp>
        <p:nvGrpSpPr>
          <p:cNvPr id="492" name="Group"/>
          <p:cNvGrpSpPr/>
          <p:nvPr/>
        </p:nvGrpSpPr>
        <p:grpSpPr>
          <a:xfrm>
            <a:off x="10976878" y="3163148"/>
            <a:ext cx="1384595" cy="6625366"/>
            <a:chOff x="-31750" y="0"/>
            <a:chExt cx="1384593" cy="6625365"/>
          </a:xfrm>
        </p:grpSpPr>
        <p:sp>
          <p:nvSpPr>
            <p:cNvPr id="490" name="Line"/>
            <p:cNvSpPr/>
            <p:nvPr/>
          </p:nvSpPr>
          <p:spPr>
            <a:xfrm flipV="1">
              <a:off x="-31751" y="0"/>
              <a:ext cx="1279952" cy="2237813"/>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sp>
          <p:nvSpPr>
            <p:cNvPr id="491" name="Line"/>
            <p:cNvSpPr/>
            <p:nvPr/>
          </p:nvSpPr>
          <p:spPr>
            <a:xfrm>
              <a:off x="111918" y="4674096"/>
              <a:ext cx="1240926" cy="1951270"/>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grpSp>
      <p:grpSp>
        <p:nvGrpSpPr>
          <p:cNvPr id="498" name="Group"/>
          <p:cNvGrpSpPr/>
          <p:nvPr/>
        </p:nvGrpSpPr>
        <p:grpSpPr>
          <a:xfrm>
            <a:off x="11138921" y="4465857"/>
            <a:ext cx="1099871" cy="4045605"/>
            <a:chOff x="-307" y="33866"/>
            <a:chExt cx="1099869" cy="4045603"/>
          </a:xfrm>
        </p:grpSpPr>
        <p:grpSp>
          <p:nvGrpSpPr>
            <p:cNvPr id="495" name="Group"/>
            <p:cNvGrpSpPr/>
            <p:nvPr/>
          </p:nvGrpSpPr>
          <p:grpSpPr>
            <a:xfrm>
              <a:off x="-308" y="33866"/>
              <a:ext cx="1038628" cy="1237664"/>
              <a:chOff x="5" y="33866"/>
              <a:chExt cx="1038627" cy="1237662"/>
            </a:xfrm>
          </p:grpSpPr>
          <p:sp>
            <p:nvSpPr>
              <p:cNvPr id="493" name="Line"/>
              <p:cNvSpPr/>
              <p:nvPr/>
            </p:nvSpPr>
            <p:spPr>
              <a:xfrm flipH="1">
                <a:off x="5" y="33866"/>
                <a:ext cx="1034867" cy="1034399"/>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sp>
            <p:nvSpPr>
              <p:cNvPr id="494" name="Line"/>
              <p:cNvSpPr/>
              <p:nvPr/>
            </p:nvSpPr>
            <p:spPr>
              <a:xfrm flipH="1">
                <a:off x="50804" y="1257932"/>
                <a:ext cx="987829" cy="13598"/>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grpSp>
        <p:sp>
          <p:nvSpPr>
            <p:cNvPr id="496" name="Line"/>
            <p:cNvSpPr/>
            <p:nvPr/>
          </p:nvSpPr>
          <p:spPr>
            <a:xfrm flipH="1" flipV="1">
              <a:off x="51775" y="3284297"/>
              <a:ext cx="1047788" cy="795174"/>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sp>
          <p:nvSpPr>
            <p:cNvPr id="497" name="Line"/>
            <p:cNvSpPr/>
            <p:nvPr/>
          </p:nvSpPr>
          <p:spPr>
            <a:xfrm flipH="1">
              <a:off x="52698" y="2791677"/>
              <a:ext cx="949429" cy="337377"/>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grpSp>
      <p:grpSp>
        <p:nvGrpSpPr>
          <p:cNvPr id="503" name="Group"/>
          <p:cNvGrpSpPr/>
          <p:nvPr/>
        </p:nvGrpSpPr>
        <p:grpSpPr>
          <a:xfrm>
            <a:off x="7195321" y="2939178"/>
            <a:ext cx="5033727" cy="7180463"/>
            <a:chOff x="0" y="0"/>
            <a:chExt cx="5033726" cy="7180462"/>
          </a:xfrm>
        </p:grpSpPr>
        <p:sp>
          <p:nvSpPr>
            <p:cNvPr id="499" name="Line"/>
            <p:cNvSpPr/>
            <p:nvPr/>
          </p:nvSpPr>
          <p:spPr>
            <a:xfrm flipV="1">
              <a:off x="50799" y="-1"/>
              <a:ext cx="4890721" cy="1918739"/>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sp>
          <p:nvSpPr>
            <p:cNvPr id="500" name="Line"/>
            <p:cNvSpPr/>
            <p:nvPr/>
          </p:nvSpPr>
          <p:spPr>
            <a:xfrm flipV="1">
              <a:off x="33866" y="100872"/>
              <a:ext cx="4938411" cy="5362092"/>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sp>
          <p:nvSpPr>
            <p:cNvPr id="501" name="Line"/>
            <p:cNvSpPr/>
            <p:nvPr/>
          </p:nvSpPr>
          <p:spPr>
            <a:xfrm>
              <a:off x="0" y="2375937"/>
              <a:ext cx="5033727" cy="4596827"/>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sp>
          <p:nvSpPr>
            <p:cNvPr id="502" name="Line"/>
            <p:cNvSpPr/>
            <p:nvPr/>
          </p:nvSpPr>
          <p:spPr>
            <a:xfrm>
              <a:off x="105370" y="5746133"/>
              <a:ext cx="4836150" cy="1434330"/>
            </a:xfrm>
            <a:prstGeom prst="line">
              <a:avLst/>
            </a:prstGeom>
            <a:noFill/>
            <a:ln w="63500" cap="flat">
              <a:solidFill>
                <a:srgbClr val="FF40DC">
                  <a:alpha val="79637"/>
                </a:srgbClr>
              </a:solidFill>
              <a:prstDash val="solid"/>
              <a:round/>
              <a:headEnd type="stealth" w="med" len="med"/>
            </a:ln>
            <a:effectLst/>
          </p:spPr>
          <p:txBody>
            <a:bodyPr wrap="square" lIns="91439" tIns="91439" rIns="91439" bIns="91439" numCol="1" anchor="t">
              <a:noAutofit/>
            </a:bodyPr>
            <a:lstStyle/>
            <a:p>
              <a:endParaRPr/>
            </a:p>
          </p:txBody>
        </p:sp>
      </p:grpSp>
      <p:grpSp>
        <p:nvGrpSpPr>
          <p:cNvPr id="524" name="Group"/>
          <p:cNvGrpSpPr/>
          <p:nvPr/>
        </p:nvGrpSpPr>
        <p:grpSpPr>
          <a:xfrm>
            <a:off x="8540481" y="1837091"/>
            <a:ext cx="4429973" cy="4371157"/>
            <a:chOff x="0" y="0"/>
            <a:chExt cx="4429971" cy="4371156"/>
          </a:xfrm>
        </p:grpSpPr>
        <p:grpSp>
          <p:nvGrpSpPr>
            <p:cNvPr id="506" name="Group"/>
            <p:cNvGrpSpPr/>
            <p:nvPr/>
          </p:nvGrpSpPr>
          <p:grpSpPr>
            <a:xfrm>
              <a:off x="3597720" y="2952063"/>
              <a:ext cx="832252" cy="1419094"/>
              <a:chOff x="0" y="0"/>
              <a:chExt cx="832250" cy="1419093"/>
            </a:xfrm>
          </p:grpSpPr>
          <p:sp>
            <p:nvSpPr>
              <p:cNvPr id="504" name="Oval"/>
              <p:cNvSpPr/>
              <p:nvPr/>
            </p:nvSpPr>
            <p:spPr>
              <a:xfrm>
                <a:off x="0" y="563389"/>
                <a:ext cx="832251" cy="855705"/>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505" name="Image" descr="Image"/>
              <p:cNvPicPr>
                <a:picLocks noChangeAspect="1"/>
              </p:cNvPicPr>
              <p:nvPr/>
            </p:nvPicPr>
            <p:blipFill>
              <a:blip r:embed="rId3"/>
              <a:stretch>
                <a:fillRect/>
              </a:stretch>
            </p:blipFill>
            <p:spPr>
              <a:xfrm>
                <a:off x="173372" y="0"/>
                <a:ext cx="485507" cy="485507"/>
              </a:xfrm>
              <a:prstGeom prst="rect">
                <a:avLst/>
              </a:prstGeom>
              <a:ln w="12700" cap="flat">
                <a:noFill/>
                <a:miter lim="400000"/>
              </a:ln>
              <a:effectLst/>
            </p:spPr>
          </p:pic>
        </p:grpSp>
        <p:grpSp>
          <p:nvGrpSpPr>
            <p:cNvPr id="509" name="Group"/>
            <p:cNvGrpSpPr/>
            <p:nvPr/>
          </p:nvGrpSpPr>
          <p:grpSpPr>
            <a:xfrm>
              <a:off x="3597720" y="1490487"/>
              <a:ext cx="832252" cy="1414038"/>
              <a:chOff x="0" y="0"/>
              <a:chExt cx="832250" cy="1414036"/>
            </a:xfrm>
          </p:grpSpPr>
          <p:sp>
            <p:nvSpPr>
              <p:cNvPr id="507" name="Group"/>
              <p:cNvSpPr/>
              <p:nvPr/>
            </p:nvSpPr>
            <p:spPr>
              <a:xfrm>
                <a:off x="0" y="558331"/>
                <a:ext cx="832251" cy="855706"/>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508" name="Image" descr="Image"/>
              <p:cNvPicPr>
                <a:picLocks noChangeAspect="1"/>
              </p:cNvPicPr>
              <p:nvPr/>
            </p:nvPicPr>
            <p:blipFill>
              <a:blip r:embed="rId6"/>
              <a:srcRect r="5882"/>
              <a:stretch>
                <a:fillRect/>
              </a:stretch>
            </p:blipFill>
            <p:spPr>
              <a:xfrm>
                <a:off x="173372" y="0"/>
                <a:ext cx="485507" cy="515851"/>
              </a:xfrm>
              <a:prstGeom prst="rect">
                <a:avLst/>
              </a:prstGeom>
              <a:ln w="12700" cap="flat">
                <a:noFill/>
                <a:miter lim="400000"/>
              </a:ln>
              <a:effectLst/>
            </p:spPr>
          </p:pic>
        </p:grpSp>
        <p:grpSp>
          <p:nvGrpSpPr>
            <p:cNvPr id="512" name="Group"/>
            <p:cNvGrpSpPr/>
            <p:nvPr/>
          </p:nvGrpSpPr>
          <p:grpSpPr>
            <a:xfrm>
              <a:off x="3597720" y="0"/>
              <a:ext cx="832252" cy="1448006"/>
              <a:chOff x="0" y="0"/>
              <a:chExt cx="832250" cy="1448005"/>
            </a:xfrm>
          </p:grpSpPr>
          <p:sp>
            <p:nvSpPr>
              <p:cNvPr id="510" name="Group"/>
              <p:cNvSpPr/>
              <p:nvPr/>
            </p:nvSpPr>
            <p:spPr>
              <a:xfrm>
                <a:off x="0" y="592301"/>
                <a:ext cx="832251" cy="855705"/>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pic>
            <p:nvPicPr>
              <p:cNvPr id="511" name="Image" descr="Image"/>
              <p:cNvPicPr>
                <a:picLocks noChangeAspect="1"/>
              </p:cNvPicPr>
              <p:nvPr/>
            </p:nvPicPr>
            <p:blipFill>
              <a:blip r:embed="rId8"/>
              <a:stretch>
                <a:fillRect/>
              </a:stretch>
            </p:blipFill>
            <p:spPr>
              <a:xfrm>
                <a:off x="173372" y="0"/>
                <a:ext cx="485507" cy="501168"/>
              </a:xfrm>
              <a:prstGeom prst="rect">
                <a:avLst/>
              </a:prstGeom>
              <a:ln w="12700" cap="flat">
                <a:noFill/>
                <a:miter lim="400000"/>
              </a:ln>
              <a:effectLst/>
            </p:spPr>
          </p:pic>
        </p:grpSp>
        <p:grpSp>
          <p:nvGrpSpPr>
            <p:cNvPr id="523" name="Group"/>
            <p:cNvGrpSpPr/>
            <p:nvPr/>
          </p:nvGrpSpPr>
          <p:grpSpPr>
            <a:xfrm>
              <a:off x="0" y="1329854"/>
              <a:ext cx="3711577" cy="2986415"/>
              <a:chOff x="-1219200" y="0"/>
              <a:chExt cx="3711576" cy="2986413"/>
            </a:xfrm>
          </p:grpSpPr>
          <p:grpSp>
            <p:nvGrpSpPr>
              <p:cNvPr id="521" name="Group"/>
              <p:cNvGrpSpPr/>
              <p:nvPr/>
            </p:nvGrpSpPr>
            <p:grpSpPr>
              <a:xfrm>
                <a:off x="547758" y="-1"/>
                <a:ext cx="1944619" cy="2986415"/>
                <a:chOff x="0" y="0"/>
                <a:chExt cx="1944618" cy="2986413"/>
              </a:xfrm>
            </p:grpSpPr>
            <p:sp>
              <p:nvSpPr>
                <p:cNvPr id="513" name="Line"/>
                <p:cNvSpPr/>
                <p:nvPr/>
              </p:nvSpPr>
              <p:spPr>
                <a:xfrm flipV="1">
                  <a:off x="691325" y="-1"/>
                  <a:ext cx="1253294" cy="2211488"/>
                </a:xfrm>
                <a:prstGeom prst="line">
                  <a:avLst/>
                </a:prstGeom>
                <a:noFill/>
                <a:ln w="38100" cap="flat">
                  <a:solidFill>
                    <a:srgbClr val="000000">
                      <a:alpha val="89637"/>
                    </a:srgbClr>
                  </a:solidFill>
                  <a:prstDash val="solid"/>
                  <a:round/>
                  <a:tailEnd type="stealth" w="med" len="med"/>
                </a:ln>
                <a:effectLst/>
              </p:spPr>
              <p:txBody>
                <a:bodyPr wrap="square" lIns="91439" tIns="91439" rIns="91439" bIns="91439" numCol="1" anchor="t">
                  <a:noAutofit/>
                </a:bodyPr>
                <a:lstStyle/>
                <a:p>
                  <a:endParaRPr/>
                </a:p>
              </p:txBody>
            </p:sp>
            <p:grpSp>
              <p:nvGrpSpPr>
                <p:cNvPr id="517" name="Group"/>
                <p:cNvGrpSpPr/>
                <p:nvPr/>
              </p:nvGrpSpPr>
              <p:grpSpPr>
                <a:xfrm>
                  <a:off x="-1" y="2083109"/>
                  <a:ext cx="892941" cy="903305"/>
                  <a:chOff x="0" y="0"/>
                  <a:chExt cx="892939" cy="903304"/>
                </a:xfrm>
              </p:grpSpPr>
              <p:sp>
                <p:nvSpPr>
                  <p:cNvPr id="514" name="Oval"/>
                  <p:cNvSpPr/>
                  <p:nvPr/>
                </p:nvSpPr>
                <p:spPr>
                  <a:xfrm>
                    <a:off x="30344" y="23799"/>
                    <a:ext cx="832252" cy="855706"/>
                  </a:xfrm>
                  <a:prstGeom prst="ellipse">
                    <a:avLst/>
                  </a:prstGeom>
                  <a:noFill/>
                  <a:ln w="50800" cap="flat">
                    <a:solidFill>
                      <a:srgbClr val="000000"/>
                    </a:solidFill>
                    <a:prstDash val="solid"/>
                    <a:miter lim="400000"/>
                  </a:ln>
                  <a:effectLst/>
                </p:spPr>
                <p:txBody>
                  <a:bodyPr wrap="square" lIns="91439" tIns="91439" rIns="91439" bIns="91439" numCol="1" anchor="ctr">
                    <a:noAutofit/>
                  </a:bodyPr>
                  <a:lstStyle/>
                  <a:p>
                    <a:endParaRPr/>
                  </a:p>
                </p:txBody>
              </p:sp>
              <p:sp>
                <p:nvSpPr>
                  <p:cNvPr id="515" name="Line"/>
                  <p:cNvSpPr/>
                  <p:nvPr/>
                </p:nvSpPr>
                <p:spPr>
                  <a:xfrm>
                    <a:off x="0" y="451652"/>
                    <a:ext cx="892940" cy="1"/>
                  </a:xfrm>
                  <a:prstGeom prst="line">
                    <a:avLst/>
                  </a:prstGeom>
                  <a:noFill/>
                  <a:ln w="50800" cap="flat">
                    <a:solidFill>
                      <a:srgbClr val="000000"/>
                    </a:solidFill>
                    <a:prstDash val="solid"/>
                    <a:miter lim="400000"/>
                  </a:ln>
                  <a:effectLst/>
                </p:spPr>
                <p:txBody>
                  <a:bodyPr wrap="square" lIns="91439" tIns="91439" rIns="91439" bIns="91439" numCol="1" anchor="t">
                    <a:noAutofit/>
                  </a:bodyPr>
                  <a:lstStyle/>
                  <a:p>
                    <a:endParaRPr/>
                  </a:p>
                </p:txBody>
              </p:sp>
              <p:sp>
                <p:nvSpPr>
                  <p:cNvPr id="516" name="Line"/>
                  <p:cNvSpPr/>
                  <p:nvPr/>
                </p:nvSpPr>
                <p:spPr>
                  <a:xfrm flipH="1">
                    <a:off x="451803" y="0"/>
                    <a:ext cx="1" cy="903305"/>
                  </a:xfrm>
                  <a:prstGeom prst="line">
                    <a:avLst/>
                  </a:prstGeom>
                  <a:noFill/>
                  <a:ln w="50800" cap="flat">
                    <a:solidFill>
                      <a:srgbClr val="000000"/>
                    </a:solidFill>
                    <a:prstDash val="solid"/>
                    <a:miter lim="400000"/>
                  </a:ln>
                  <a:effectLst/>
                </p:spPr>
                <p:txBody>
                  <a:bodyPr wrap="square" lIns="91439" tIns="91439" rIns="91439" bIns="91439" numCol="1" anchor="t">
                    <a:noAutofit/>
                  </a:bodyPr>
                  <a:lstStyle/>
                  <a:p>
                    <a:endParaRPr/>
                  </a:p>
                </p:txBody>
              </p:sp>
            </p:grpSp>
            <p:sp>
              <p:nvSpPr>
                <p:cNvPr id="518" name="Line"/>
                <p:cNvSpPr/>
                <p:nvPr/>
              </p:nvSpPr>
              <p:spPr>
                <a:xfrm flipH="1">
                  <a:off x="805699" y="1286055"/>
                  <a:ext cx="1081662" cy="1081661"/>
                </a:xfrm>
                <a:prstGeom prst="line">
                  <a:avLst/>
                </a:prstGeom>
                <a:noFill/>
                <a:ln w="38100" cap="flat">
                  <a:solidFill>
                    <a:srgbClr val="000000">
                      <a:alpha val="89637"/>
                    </a:srgbClr>
                  </a:solidFill>
                  <a:prstDash val="solid"/>
                  <a:round/>
                  <a:tailEnd type="stealth" w="med" len="med"/>
                </a:ln>
                <a:effectLst/>
              </p:spPr>
              <p:txBody>
                <a:bodyPr wrap="square" lIns="91439" tIns="91439" rIns="91439" bIns="91439" numCol="1" anchor="t">
                  <a:noAutofit/>
                </a:bodyPr>
                <a:lstStyle/>
                <a:p>
                  <a:endParaRPr/>
                </a:p>
              </p:txBody>
            </p:sp>
            <p:sp>
              <p:nvSpPr>
                <p:cNvPr id="519" name="Line"/>
                <p:cNvSpPr/>
                <p:nvPr/>
              </p:nvSpPr>
              <p:spPr>
                <a:xfrm flipH="1">
                  <a:off x="859372" y="2534761"/>
                  <a:ext cx="985045" cy="1"/>
                </a:xfrm>
                <a:prstGeom prst="line">
                  <a:avLst/>
                </a:prstGeom>
                <a:noFill/>
                <a:ln w="38100" cap="flat">
                  <a:solidFill>
                    <a:srgbClr val="000000">
                      <a:alpha val="89637"/>
                    </a:srgbClr>
                  </a:solidFill>
                  <a:prstDash val="solid"/>
                  <a:round/>
                  <a:tailEnd type="stealth" w="med" len="med"/>
                </a:ln>
                <a:effectLst/>
              </p:spPr>
              <p:txBody>
                <a:bodyPr wrap="square" lIns="91439" tIns="91439" rIns="91439" bIns="91439" numCol="1" anchor="t">
                  <a:noAutofit/>
                </a:bodyPr>
                <a:lstStyle/>
                <a:p>
                  <a:endParaRPr/>
                </a:p>
              </p:txBody>
            </p:sp>
            <p:pic>
              <p:nvPicPr>
                <p:cNvPr id="520" name="Image" descr="Image"/>
                <p:cNvPicPr>
                  <a:picLocks noChangeAspect="1"/>
                </p:cNvPicPr>
                <p:nvPr/>
              </p:nvPicPr>
              <p:blipFill>
                <a:blip r:embed="rId13"/>
                <a:srcRect/>
                <a:stretch>
                  <a:fillRect/>
                </a:stretch>
              </p:blipFill>
              <p:spPr>
                <a:xfrm>
                  <a:off x="483240" y="1525266"/>
                  <a:ext cx="411716" cy="318144"/>
                </a:xfrm>
                <a:prstGeom prst="rect">
                  <a:avLst/>
                </a:prstGeom>
                <a:ln w="12700" cap="flat">
                  <a:noFill/>
                  <a:miter lim="400000"/>
                </a:ln>
                <a:effectLst/>
              </p:spPr>
            </p:pic>
          </p:grpSp>
          <p:pic>
            <p:nvPicPr>
              <p:cNvPr id="522" name="Image" descr="Image"/>
              <p:cNvPicPr>
                <a:picLocks noChangeAspect="1"/>
              </p:cNvPicPr>
              <p:nvPr/>
            </p:nvPicPr>
            <p:blipFill>
              <a:blip r:embed="rId14"/>
              <a:srcRect/>
              <a:stretch>
                <a:fillRect/>
              </a:stretch>
            </p:blipFill>
            <p:spPr>
              <a:xfrm>
                <a:off x="-1219200" y="1927265"/>
                <a:ext cx="1944619" cy="332309"/>
              </a:xfrm>
              <a:prstGeom prst="rect">
                <a:avLst/>
              </a:prstGeom>
              <a:ln w="12700" cap="flat">
                <a:noFill/>
                <a:miter lim="400000"/>
              </a:ln>
              <a:effectLst/>
            </p:spPr>
          </p:pic>
        </p:grpSp>
      </p:grpSp>
      <p:grpSp>
        <p:nvGrpSpPr>
          <p:cNvPr id="528" name="Group"/>
          <p:cNvGrpSpPr/>
          <p:nvPr/>
        </p:nvGrpSpPr>
        <p:grpSpPr>
          <a:xfrm>
            <a:off x="12832563" y="1623631"/>
            <a:ext cx="2433903" cy="930488"/>
            <a:chOff x="-82294" y="-50800"/>
            <a:chExt cx="2433901" cy="930486"/>
          </a:xfrm>
        </p:grpSpPr>
        <p:sp>
          <p:nvSpPr>
            <p:cNvPr id="525" name="tanh"/>
            <p:cNvSpPr txBox="1"/>
            <p:nvPr/>
          </p:nvSpPr>
          <p:spPr>
            <a:xfrm>
              <a:off x="942175" y="-50801"/>
              <a:ext cx="1409433" cy="6654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spAutoFit/>
            </a:bodyPr>
            <a:lstStyle>
              <a:lvl1pPr>
                <a:lnSpc>
                  <a:spcPct val="30000"/>
                </a:lnSpc>
                <a:spcBef>
                  <a:spcPts val="2400"/>
                </a:spcBef>
                <a:defRPr sz="3200" b="1">
                  <a:solidFill>
                    <a:srgbClr val="0B1480"/>
                  </a:solidFill>
                  <a:uFill>
                    <a:solidFill>
                      <a:srgbClr val="0B1480"/>
                    </a:solidFill>
                  </a:uFill>
                  <a:latin typeface="+mj-lt"/>
                  <a:ea typeface="+mj-ea"/>
                  <a:cs typeface="+mj-cs"/>
                  <a:sym typeface="Helvetica"/>
                </a:defRPr>
              </a:lvl1pPr>
            </a:lstStyle>
            <a:p>
              <a:r>
                <a:t>tanh</a:t>
              </a:r>
            </a:p>
          </p:txBody>
        </p:sp>
        <p:pic>
          <p:nvPicPr>
            <p:cNvPr id="526" name="Line" descr="Line"/>
            <p:cNvPicPr>
              <a:picLocks/>
            </p:cNvPicPr>
            <p:nvPr/>
          </p:nvPicPr>
          <p:blipFill>
            <a:blip r:embed="rId16"/>
            <a:stretch>
              <a:fillRect/>
            </a:stretch>
          </p:blipFill>
          <p:spPr>
            <a:xfrm rot="9178484">
              <a:off x="-94420" y="427950"/>
              <a:ext cx="1105216" cy="212228"/>
            </a:xfrm>
            <a:prstGeom prst="rect">
              <a:avLst/>
            </a:prstGeom>
            <a:effectLst/>
          </p:spPr>
        </p:pic>
      </p:grpSp>
      <p:grpSp>
        <p:nvGrpSpPr>
          <p:cNvPr id="531" name="Group"/>
          <p:cNvGrpSpPr/>
          <p:nvPr/>
        </p:nvGrpSpPr>
        <p:grpSpPr>
          <a:xfrm>
            <a:off x="13712806" y="2343886"/>
            <a:ext cx="2420844" cy="599696"/>
            <a:chOff x="0" y="0"/>
            <a:chExt cx="2420843" cy="599694"/>
          </a:xfrm>
        </p:grpSpPr>
        <p:sp>
          <p:nvSpPr>
            <p:cNvPr id="529" name="0.8+0.3a"/>
            <p:cNvSpPr txBox="1"/>
            <p:nvPr/>
          </p:nvSpPr>
          <p:spPr>
            <a:xfrm>
              <a:off x="0" y="0"/>
              <a:ext cx="2420844" cy="59969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FF282A"/>
                  </a:solidFill>
                </a:defRPr>
              </a:lvl1pPr>
            </a:lstStyle>
            <a:p>
              <a:r>
                <a:t>       0.8+0.3a</a:t>
              </a:r>
            </a:p>
          </p:txBody>
        </p:sp>
        <p:sp>
          <p:nvSpPr>
            <p:cNvPr id="530" name="Line"/>
            <p:cNvSpPr/>
            <p:nvPr/>
          </p:nvSpPr>
          <p:spPr>
            <a:xfrm>
              <a:off x="118533" y="299847"/>
              <a:ext cx="629838" cy="1"/>
            </a:xfrm>
            <a:prstGeom prst="line">
              <a:avLst/>
            </a:prstGeom>
            <a:noFill/>
            <a:ln w="25400" cap="flat">
              <a:solidFill>
                <a:srgbClr val="FF2B28"/>
              </a:solidFill>
              <a:prstDash val="solid"/>
              <a:round/>
              <a:tailEnd type="triangle" w="med" len="med"/>
            </a:ln>
            <a:effectLst/>
          </p:spPr>
          <p:txBody>
            <a:bodyPr wrap="square" lIns="91439" tIns="91439" rIns="91439" bIns="91439" numCol="1" anchor="t">
              <a:noAutofit/>
            </a:bodyPr>
            <a:lstStyle/>
            <a:p>
              <a:endParaRPr/>
            </a:p>
          </p:txBody>
        </p:sp>
      </p:grpSp>
      <p:grpSp>
        <p:nvGrpSpPr>
          <p:cNvPr id="534" name="Group"/>
          <p:cNvGrpSpPr/>
          <p:nvPr/>
        </p:nvGrpSpPr>
        <p:grpSpPr>
          <a:xfrm>
            <a:off x="13712806" y="9952349"/>
            <a:ext cx="2420844" cy="599695"/>
            <a:chOff x="0" y="0"/>
            <a:chExt cx="2420843" cy="599694"/>
          </a:xfrm>
        </p:grpSpPr>
        <p:sp>
          <p:nvSpPr>
            <p:cNvPr id="532" name="0.6-0.4a"/>
            <p:cNvSpPr txBox="1"/>
            <p:nvPr/>
          </p:nvSpPr>
          <p:spPr>
            <a:xfrm>
              <a:off x="0" y="0"/>
              <a:ext cx="2420844" cy="599695"/>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defRPr sz="2800">
                  <a:solidFill>
                    <a:srgbClr val="FF282A"/>
                  </a:solidFill>
                </a:defRPr>
              </a:lvl1pPr>
            </a:lstStyle>
            <a:p>
              <a:r>
                <a:t>       0.6-0.4a</a:t>
              </a:r>
            </a:p>
          </p:txBody>
        </p:sp>
        <p:sp>
          <p:nvSpPr>
            <p:cNvPr id="533" name="Line"/>
            <p:cNvSpPr/>
            <p:nvPr/>
          </p:nvSpPr>
          <p:spPr>
            <a:xfrm>
              <a:off x="118533" y="299847"/>
              <a:ext cx="629838" cy="1"/>
            </a:xfrm>
            <a:prstGeom prst="line">
              <a:avLst/>
            </a:prstGeom>
            <a:noFill/>
            <a:ln w="25400" cap="flat">
              <a:solidFill>
                <a:srgbClr val="FF2B28"/>
              </a:solidFill>
              <a:prstDash val="solid"/>
              <a:round/>
              <a:tailEnd type="triangle" w="med" len="med"/>
            </a:ln>
            <a:effectLst/>
          </p:spPr>
          <p:txBody>
            <a:bodyPr wrap="square" lIns="91439" tIns="91439" rIns="91439" bIns="91439" numCol="1" anchor="t">
              <a:noAutofit/>
            </a:bodyPr>
            <a:lstStyle/>
            <a:p>
              <a:endParaRPr/>
            </a:p>
          </p:txBody>
        </p:sp>
      </p:grpSp>
      <p:sp>
        <p:nvSpPr>
          <p:cNvPr id="535" name="Oval"/>
          <p:cNvSpPr/>
          <p:nvPr/>
        </p:nvSpPr>
        <p:spPr>
          <a:xfrm>
            <a:off x="13026499" y="2359761"/>
            <a:ext cx="818621" cy="567946"/>
          </a:xfrm>
          <a:prstGeom prst="ellipse">
            <a:avLst/>
          </a:prstGeom>
          <a:ln w="25400">
            <a:solidFill>
              <a:srgbClr val="FF2F38"/>
            </a:solidFill>
            <a:custDash>
              <a:ds d="600000" sp="600000"/>
            </a:custDash>
            <a:miter lim="400000"/>
          </a:ln>
          <a:effectLst>
            <a:outerShdw blurRad="76200" dist="50800" dir="2700000" rotWithShape="0">
              <a:srgbClr val="000000">
                <a:alpha val="58916"/>
              </a:srgbClr>
            </a:outerShdw>
          </a:effectLst>
        </p:spPr>
        <p:txBody>
          <a:bodyPr tIns="91439" bIns="91439" anchor="ctr"/>
          <a:lstStyle/>
          <a:p>
            <a:endParaRPr/>
          </a:p>
        </p:txBody>
      </p:sp>
      <p:sp>
        <p:nvSpPr>
          <p:cNvPr id="536" name="Oval"/>
          <p:cNvSpPr/>
          <p:nvPr/>
        </p:nvSpPr>
        <p:spPr>
          <a:xfrm>
            <a:off x="13026499" y="10006227"/>
            <a:ext cx="869421" cy="567946"/>
          </a:xfrm>
          <a:prstGeom prst="ellipse">
            <a:avLst/>
          </a:prstGeom>
          <a:ln w="25400">
            <a:solidFill>
              <a:srgbClr val="FF2F38"/>
            </a:solidFill>
            <a:custDash>
              <a:ds d="600000" sp="600000"/>
            </a:custDash>
            <a:miter lim="400000"/>
          </a:ln>
          <a:effectLst>
            <a:outerShdw blurRad="76200" dist="50800" dir="2700000" rotWithShape="0">
              <a:srgbClr val="000000">
                <a:alpha val="58916"/>
              </a:srgbClr>
            </a:outerShdw>
          </a:effectLst>
        </p:spPr>
        <p:txBody>
          <a:bodyPr tIns="91439" bIns="91439" anchor="ctr"/>
          <a:lstStyle/>
          <a:p>
            <a:endParaRPr/>
          </a:p>
        </p:txBody>
      </p:sp>
      <p:sp>
        <p:nvSpPr>
          <p:cNvPr id="537" name="Oval"/>
          <p:cNvSpPr/>
          <p:nvPr/>
        </p:nvSpPr>
        <p:spPr>
          <a:xfrm>
            <a:off x="13001099" y="6774214"/>
            <a:ext cx="869421" cy="2382469"/>
          </a:xfrm>
          <a:prstGeom prst="ellipse">
            <a:avLst/>
          </a:prstGeom>
          <a:ln w="25400">
            <a:solidFill>
              <a:srgbClr val="FF2F38"/>
            </a:solidFill>
            <a:custDash>
              <a:ds d="600000" sp="600000"/>
            </a:custDash>
            <a:miter lim="400000"/>
          </a:ln>
          <a:effectLst>
            <a:outerShdw blurRad="76200" dist="50800" dir="2700000" rotWithShape="0">
              <a:srgbClr val="000000">
                <a:alpha val="58916"/>
              </a:srgbClr>
            </a:outerShdw>
          </a:effectLst>
        </p:spPr>
        <p:txBody>
          <a:bodyPr tIns="91439" bIns="91439" anchor="ctr"/>
          <a:lstStyle/>
          <a:p>
            <a:endParaRPr/>
          </a:p>
        </p:txBody>
      </p:sp>
      <p:sp>
        <p:nvSpPr>
          <p:cNvPr id="538" name="Oval"/>
          <p:cNvSpPr/>
          <p:nvPr/>
        </p:nvSpPr>
        <p:spPr>
          <a:xfrm>
            <a:off x="13001099" y="3969913"/>
            <a:ext cx="818621" cy="2178818"/>
          </a:xfrm>
          <a:prstGeom prst="ellipse">
            <a:avLst/>
          </a:prstGeom>
          <a:ln w="25400">
            <a:solidFill>
              <a:srgbClr val="FF313C"/>
            </a:solidFill>
            <a:custDash>
              <a:ds d="600000" sp="600000"/>
            </a:custDash>
            <a:miter lim="400000"/>
          </a:ln>
          <a:effectLst>
            <a:outerShdw blurRad="76200" dist="50800" dir="2700000" rotWithShape="0">
              <a:srgbClr val="000000">
                <a:alpha val="58916"/>
              </a:srgbClr>
            </a:outerShdw>
          </a:effectLst>
        </p:spPr>
        <p:txBody>
          <a:bodyPr tIns="91439" bIns="91439" anchor="ctr"/>
          <a:lstStyle/>
          <a:p>
            <a:endParaRPr/>
          </a:p>
        </p:txBody>
      </p:sp>
      <p:grpSp>
        <p:nvGrpSpPr>
          <p:cNvPr id="541" name="Group"/>
          <p:cNvGrpSpPr/>
          <p:nvPr/>
        </p:nvGrpSpPr>
        <p:grpSpPr>
          <a:xfrm>
            <a:off x="307023" y="3708369"/>
            <a:ext cx="5998047" cy="1532741"/>
            <a:chOff x="0" y="0"/>
            <a:chExt cx="5998046" cy="1532739"/>
          </a:xfrm>
        </p:grpSpPr>
        <p:sp>
          <p:nvSpPr>
            <p:cNvPr id="539" name="The energy of H:"/>
            <p:cNvSpPr txBox="1"/>
            <p:nvPr/>
          </p:nvSpPr>
          <p:spPr>
            <a:xfrm>
              <a:off x="0" y="0"/>
              <a:ext cx="5998046" cy="770578"/>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t">
              <a:noAutofit/>
            </a:bodyPr>
            <a:lstStyle>
              <a:lvl1pPr>
                <a:lnSpc>
                  <a:spcPct val="30000"/>
                </a:lnSpc>
                <a:spcBef>
                  <a:spcPts val="2400"/>
                </a:spcBef>
                <a:defRPr sz="3200" b="1">
                  <a:solidFill>
                    <a:srgbClr val="0B1480"/>
                  </a:solidFill>
                  <a:uFill>
                    <a:solidFill>
                      <a:srgbClr val="0B1480"/>
                    </a:solidFill>
                  </a:uFill>
                  <a:latin typeface="+mj-lt"/>
                  <a:ea typeface="+mj-ea"/>
                  <a:cs typeface="+mj-cs"/>
                  <a:sym typeface="Helvetica"/>
                </a:defRPr>
              </a:lvl1pPr>
            </a:lstStyle>
            <a:p>
              <a:r>
                <a:t>The energy of H: </a:t>
              </a:r>
            </a:p>
          </p:txBody>
        </p:sp>
        <p:pic>
          <p:nvPicPr>
            <p:cNvPr id="540" name="Image" descr="Image"/>
            <p:cNvPicPr>
              <a:picLocks noChangeAspect="1"/>
            </p:cNvPicPr>
            <p:nvPr/>
          </p:nvPicPr>
          <p:blipFill>
            <a:blip r:embed="rId17"/>
            <a:srcRect/>
            <a:stretch>
              <a:fillRect/>
            </a:stretch>
          </p:blipFill>
          <p:spPr>
            <a:xfrm>
              <a:off x="1369374" y="711494"/>
              <a:ext cx="2603944" cy="821245"/>
            </a:xfrm>
            <a:prstGeom prst="rect">
              <a:avLst/>
            </a:prstGeom>
            <a:ln w="12700" cap="flat">
              <a:noFill/>
              <a:miter lim="400000"/>
            </a:ln>
            <a:effectLst/>
          </p:spPr>
        </p:pic>
      </p:grpSp>
      <p:sp>
        <p:nvSpPr>
          <p:cNvPr id="542" name="Group"/>
          <p:cNvSpPr txBox="1"/>
          <p:nvPr/>
        </p:nvSpPr>
        <p:spPr>
          <a:xfrm>
            <a:off x="257620" y="6355812"/>
            <a:ext cx="7976397" cy="215859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t>“Matthew effect”: </a:t>
            </a:r>
            <a:r>
              <a:rPr b="0">
                <a:solidFill>
                  <a:srgbClr val="000000"/>
                </a:solidFill>
              </a:rPr>
              <a:t>the strong get </a:t>
            </a:r>
          </a:p>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rPr b="0">
                <a:solidFill>
                  <a:srgbClr val="000000"/>
                </a:solidFill>
              </a:rPr>
              <a:t>stronger and the weak get weaker.</a:t>
            </a:r>
          </a:p>
        </p:txBody>
      </p:sp>
      <p:sp>
        <p:nvSpPr>
          <p:cNvPr id="543" name="Group"/>
          <p:cNvSpPr txBox="1"/>
          <p:nvPr/>
        </p:nvSpPr>
        <p:spPr>
          <a:xfrm>
            <a:off x="324867" y="8802761"/>
            <a:ext cx="7725430" cy="103437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lstStyle/>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t>Specialized neurons &amp; </a:t>
            </a:r>
          </a:p>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t>distinctive (diverse) patterns!</a:t>
            </a:r>
          </a:p>
        </p:txBody>
      </p:sp>
      <p:grpSp>
        <p:nvGrpSpPr>
          <p:cNvPr id="546" name="Group"/>
          <p:cNvGrpSpPr/>
          <p:nvPr/>
        </p:nvGrpSpPr>
        <p:grpSpPr>
          <a:xfrm>
            <a:off x="18095811" y="6420402"/>
            <a:ext cx="6269556" cy="1164444"/>
            <a:chOff x="0" y="-49382"/>
            <a:chExt cx="6269554" cy="1164443"/>
          </a:xfrm>
        </p:grpSpPr>
        <p:sp>
          <p:nvSpPr>
            <p:cNvPr id="544" name="The    amplification connection…"/>
            <p:cNvSpPr txBox="1"/>
            <p:nvPr/>
          </p:nvSpPr>
          <p:spPr>
            <a:xfrm>
              <a:off x="0" y="0"/>
              <a:ext cx="6269554" cy="111506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t>The    amplification connection</a:t>
              </a:r>
            </a:p>
            <a:p>
              <a:pPr>
                <a:lnSpc>
                  <a:spcPct val="30000"/>
                </a:lnSpc>
                <a:spcBef>
                  <a:spcPts val="2400"/>
                </a:spcBef>
                <a:defRPr sz="3200" b="1">
                  <a:solidFill>
                    <a:srgbClr val="0B1480"/>
                  </a:solidFill>
                  <a:uFill>
                    <a:solidFill>
                      <a:srgbClr val="0B1480"/>
                    </a:solidFill>
                  </a:uFill>
                  <a:latin typeface="+mj-lt"/>
                  <a:ea typeface="+mj-ea"/>
                  <a:cs typeface="+mj-cs"/>
                  <a:sym typeface="Helvetica"/>
                </a:defRPr>
              </a:pPr>
              <a:r>
                <a:t>          is crucial for KATE!</a:t>
              </a:r>
            </a:p>
          </p:txBody>
        </p:sp>
        <p:pic>
          <p:nvPicPr>
            <p:cNvPr id="545" name="Image" descr="Image"/>
            <p:cNvPicPr>
              <a:picLocks noChangeAspect="1"/>
            </p:cNvPicPr>
            <p:nvPr/>
          </p:nvPicPr>
          <p:blipFill>
            <a:blip r:embed="rId13"/>
            <a:srcRect/>
            <a:stretch>
              <a:fillRect/>
            </a:stretch>
          </p:blipFill>
          <p:spPr>
            <a:xfrm>
              <a:off x="906950" y="-49382"/>
              <a:ext cx="315059" cy="243455"/>
            </a:xfrm>
            <a:prstGeom prst="rect">
              <a:avLst/>
            </a:prstGeom>
            <a:ln w="12700" cap="flat">
              <a:noFill/>
              <a:miter lim="400000"/>
            </a:ln>
            <a:effectLst/>
          </p:spPr>
        </p:pic>
      </p:grpSp>
      <p:grpSp>
        <p:nvGrpSpPr>
          <p:cNvPr id="550" name="Group"/>
          <p:cNvGrpSpPr/>
          <p:nvPr/>
        </p:nvGrpSpPr>
        <p:grpSpPr>
          <a:xfrm>
            <a:off x="18112423" y="8854293"/>
            <a:ext cx="6377158" cy="2442983"/>
            <a:chOff x="0" y="-126500"/>
            <a:chExt cx="6377157" cy="2442981"/>
          </a:xfrm>
        </p:grpSpPr>
        <p:sp>
          <p:nvSpPr>
            <p:cNvPr id="547" name="When            , no gradient will flow…"/>
            <p:cNvSpPr txBox="1"/>
            <p:nvPr/>
          </p:nvSpPr>
          <p:spPr>
            <a:xfrm>
              <a:off x="0" y="0"/>
              <a:ext cx="6377157" cy="2316481"/>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a:lnSpc>
                  <a:spcPct val="20000"/>
                </a:lnSpc>
                <a:spcBef>
                  <a:spcPts val="2400"/>
                </a:spcBef>
                <a:defRPr sz="3000" b="1">
                  <a:uFill>
                    <a:solidFill>
                      <a:srgbClr val="0B1480"/>
                    </a:solidFill>
                  </a:uFill>
                  <a:latin typeface="+mj-lt"/>
                  <a:ea typeface="+mj-ea"/>
                  <a:cs typeface="+mj-cs"/>
                  <a:sym typeface="Helvetica"/>
                </a:defRPr>
              </a:pPr>
              <a:r>
                <a:rPr b="0"/>
                <a:t>When            ,</a:t>
              </a:r>
              <a:r>
                <a:t> </a:t>
              </a:r>
              <a:r>
                <a:rPr>
                  <a:solidFill>
                    <a:srgbClr val="0B1480"/>
                  </a:solidFill>
                </a:rPr>
                <a:t>no gradient</a:t>
              </a:r>
              <a:r>
                <a:rPr b="0"/>
                <a:t> will flow </a:t>
              </a:r>
            </a:p>
            <a:p>
              <a:pPr>
                <a:lnSpc>
                  <a:spcPct val="40000"/>
                </a:lnSpc>
                <a:spcBef>
                  <a:spcPts val="2400"/>
                </a:spcBef>
                <a:defRPr sz="3000" b="1">
                  <a:uFill>
                    <a:solidFill>
                      <a:srgbClr val="0B1480"/>
                    </a:solidFill>
                  </a:uFill>
                  <a:latin typeface="+mj-lt"/>
                  <a:ea typeface="+mj-ea"/>
                  <a:cs typeface="+mj-cs"/>
                  <a:sym typeface="Helvetica"/>
                </a:defRPr>
              </a:pPr>
              <a:r>
                <a:rPr b="0"/>
                <a:t>            through loser neurons.</a:t>
              </a:r>
            </a:p>
            <a:p>
              <a:pPr>
                <a:lnSpc>
                  <a:spcPct val="20000"/>
                </a:lnSpc>
                <a:spcBef>
                  <a:spcPts val="2400"/>
                </a:spcBef>
                <a:defRPr sz="3000" b="1">
                  <a:uFill>
                    <a:solidFill>
                      <a:srgbClr val="0B1480"/>
                    </a:solidFill>
                  </a:uFill>
                  <a:latin typeface="+mj-lt"/>
                  <a:ea typeface="+mj-ea"/>
                  <a:cs typeface="+mj-cs"/>
                  <a:sym typeface="Helvetica"/>
                </a:defRPr>
              </a:pPr>
              <a:r>
                <a:rPr b="0"/>
                <a:t>When                , we </a:t>
              </a:r>
              <a:r>
                <a:rPr>
                  <a:solidFill>
                    <a:srgbClr val="0B1480"/>
                  </a:solidFill>
                </a:rPr>
                <a:t>boost</a:t>
              </a:r>
              <a:r>
                <a:rPr b="0"/>
                <a:t> the </a:t>
              </a:r>
            </a:p>
            <a:p>
              <a:pPr lvl="5" indent="1143000">
                <a:lnSpc>
                  <a:spcPct val="20000"/>
                </a:lnSpc>
                <a:spcBef>
                  <a:spcPts val="2400"/>
                </a:spcBef>
                <a:defRPr sz="3000" b="1">
                  <a:uFill>
                    <a:solidFill>
                      <a:srgbClr val="0B1480"/>
                    </a:solidFill>
                  </a:uFill>
                  <a:latin typeface="+mj-lt"/>
                  <a:ea typeface="+mj-ea"/>
                  <a:cs typeface="+mj-cs"/>
                  <a:sym typeface="Helvetica"/>
                </a:defRPr>
              </a:pPr>
              <a:r>
                <a:rPr b="0"/>
                <a:t>gradient signal flowing </a:t>
              </a:r>
            </a:p>
            <a:p>
              <a:pPr lvl="5" indent="1143000">
                <a:lnSpc>
                  <a:spcPct val="20000"/>
                </a:lnSpc>
                <a:spcBef>
                  <a:spcPts val="2400"/>
                </a:spcBef>
                <a:defRPr sz="3000" b="1">
                  <a:uFill>
                    <a:solidFill>
                      <a:srgbClr val="0B1480"/>
                    </a:solidFill>
                  </a:uFill>
                  <a:latin typeface="+mj-lt"/>
                  <a:ea typeface="+mj-ea"/>
                  <a:cs typeface="+mj-cs"/>
                  <a:sym typeface="Helvetica"/>
                </a:defRPr>
              </a:pPr>
              <a:r>
                <a:rPr b="0"/>
                <a:t>through the loser neurons. </a:t>
              </a:r>
            </a:p>
          </p:txBody>
        </p:sp>
        <p:pic>
          <p:nvPicPr>
            <p:cNvPr id="548" name="Image" descr="Image"/>
            <p:cNvPicPr>
              <a:picLocks noChangeAspect="1"/>
            </p:cNvPicPr>
            <p:nvPr/>
          </p:nvPicPr>
          <p:blipFill>
            <a:blip r:embed="rId18"/>
            <a:srcRect/>
            <a:stretch>
              <a:fillRect/>
            </a:stretch>
          </p:blipFill>
          <p:spPr>
            <a:xfrm>
              <a:off x="1220488" y="-126500"/>
              <a:ext cx="1104901" cy="330201"/>
            </a:xfrm>
            <a:prstGeom prst="rect">
              <a:avLst/>
            </a:prstGeom>
            <a:ln w="12700" cap="flat">
              <a:noFill/>
              <a:miter lim="400000"/>
            </a:ln>
            <a:effectLst/>
          </p:spPr>
        </p:pic>
        <p:pic>
          <p:nvPicPr>
            <p:cNvPr id="549" name="Image" descr="Image"/>
            <p:cNvPicPr>
              <a:picLocks noChangeAspect="1"/>
            </p:cNvPicPr>
            <p:nvPr/>
          </p:nvPicPr>
          <p:blipFill>
            <a:blip r:embed="rId19"/>
            <a:srcRect/>
            <a:stretch>
              <a:fillRect/>
            </a:stretch>
          </p:blipFill>
          <p:spPr>
            <a:xfrm>
              <a:off x="1162929" y="680452"/>
              <a:ext cx="1587501" cy="46990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429"/>
                                        </p:tgtEl>
                                        <p:attrNameLst>
                                          <p:attrName>style.visibility</p:attrName>
                                        </p:attrNameLst>
                                      </p:cBhvr>
                                      <p:to>
                                        <p:strVal val="visible"/>
                                      </p:to>
                                    </p:set>
                                    <p:anim calcmode="lin" valueType="num">
                                      <p:cBhvr>
                                        <p:cTn id="7" dur="1000" fill="hold"/>
                                        <p:tgtEl>
                                          <p:spTgt spid="429"/>
                                        </p:tgtEl>
                                        <p:attrNameLst>
                                          <p:attrName>ppt_x</p:attrName>
                                        </p:attrNameLst>
                                      </p:cBhvr>
                                      <p:tavLst>
                                        <p:tav tm="0">
                                          <p:val>
                                            <p:strVal val="#ppt_x"/>
                                          </p:val>
                                        </p:tav>
                                        <p:tav tm="100000">
                                          <p:val>
                                            <p:strVal val="#ppt_x"/>
                                          </p:val>
                                        </p:tav>
                                      </p:tavLst>
                                    </p:anim>
                                    <p:anim calcmode="lin" valueType="num">
                                      <p:cBhvr>
                                        <p:cTn id="8" dur="1000" fill="hold"/>
                                        <p:tgtEl>
                                          <p:spTgt spid="4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433"/>
                                        </p:tgtEl>
                                        <p:attrNameLst>
                                          <p:attrName>style.visibility</p:attrName>
                                        </p:attrNameLst>
                                      </p:cBhvr>
                                      <p:to>
                                        <p:strVal val="visible"/>
                                      </p:to>
                                    </p:set>
                                    <p:anim calcmode="lin" valueType="num">
                                      <p:cBhvr>
                                        <p:cTn id="13" dur="1000" fill="hold"/>
                                        <p:tgtEl>
                                          <p:spTgt spid="433"/>
                                        </p:tgtEl>
                                        <p:attrNameLst>
                                          <p:attrName>ppt_x</p:attrName>
                                        </p:attrNameLst>
                                      </p:cBhvr>
                                      <p:tavLst>
                                        <p:tav tm="0">
                                          <p:val>
                                            <p:strVal val="#ppt_x"/>
                                          </p:val>
                                        </p:tav>
                                        <p:tav tm="100000">
                                          <p:val>
                                            <p:strVal val="#ppt_x"/>
                                          </p:val>
                                        </p:tav>
                                      </p:tavLst>
                                    </p:anim>
                                    <p:anim calcmode="lin" valueType="num">
                                      <p:cBhvr>
                                        <p:cTn id="14" dur="1000" fill="hold"/>
                                        <p:tgtEl>
                                          <p:spTgt spid="4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3" nodeType="clickEffect">
                                  <p:stCondLst>
                                    <p:cond delay="0"/>
                                  </p:stCondLst>
                                  <p:iterate>
                                    <p:tmAbs val="0"/>
                                  </p:iterate>
                                  <p:childTnLst>
                                    <p:set>
                                      <p:cBhvr>
                                        <p:cTn id="18" fill="hold"/>
                                        <p:tgtEl>
                                          <p:spTgt spid="528"/>
                                        </p:tgtEl>
                                        <p:attrNameLst>
                                          <p:attrName>style.visibility</p:attrName>
                                        </p:attrNameLst>
                                      </p:cBhvr>
                                      <p:to>
                                        <p:strVal val="visible"/>
                                      </p:to>
                                    </p:set>
                                    <p:animEffect transition="in" filter="wipe(right)">
                                      <p:cBhvr>
                                        <p:cTn id="19" dur="499"/>
                                        <p:tgtEl>
                                          <p:spTgt spid="5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4" nodeType="clickEffect">
                                  <p:stCondLst>
                                    <p:cond delay="0"/>
                                  </p:stCondLst>
                                  <p:iterate>
                                    <p:tmAbs val="0"/>
                                  </p:iterate>
                                  <p:childTnLst>
                                    <p:set>
                                      <p:cBhvr>
                                        <p:cTn id="23" fill="hold"/>
                                        <p:tgtEl>
                                          <p:spTgt spid="440"/>
                                        </p:tgtEl>
                                        <p:attrNameLst>
                                          <p:attrName>style.visibility</p:attrName>
                                        </p:attrNameLst>
                                      </p:cBhvr>
                                      <p:to>
                                        <p:strVal val="visible"/>
                                      </p:to>
                                    </p:set>
                                    <p:animEffect transition="in" filter="wipe(left)">
                                      <p:cBhvr>
                                        <p:cTn id="24" dur="1000"/>
                                        <p:tgtEl>
                                          <p:spTgt spid="44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5" nodeType="clickEffect">
                                  <p:stCondLst>
                                    <p:cond delay="0"/>
                                  </p:stCondLst>
                                  <p:iterate>
                                    <p:tmAbs val="0"/>
                                  </p:iterate>
                                  <p:childTnLst>
                                    <p:set>
                                      <p:cBhvr>
                                        <p:cTn id="28" fill="hold"/>
                                        <p:tgtEl>
                                          <p:spTgt spid="535"/>
                                        </p:tgtEl>
                                        <p:attrNameLst>
                                          <p:attrName>style.visibility</p:attrName>
                                        </p:attrNameLst>
                                      </p:cBhvr>
                                      <p:to>
                                        <p:strVal val="visible"/>
                                      </p:to>
                                    </p:set>
                                    <p:animEffect transition="in" filter="wipe(left)">
                                      <p:cBhvr>
                                        <p:cTn id="29" dur="500"/>
                                        <p:tgtEl>
                                          <p:spTgt spid="5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6" nodeType="clickEffect">
                                  <p:stCondLst>
                                    <p:cond delay="0"/>
                                  </p:stCondLst>
                                  <p:iterate>
                                    <p:tmAbs val="0"/>
                                  </p:iterate>
                                  <p:childTnLst>
                                    <p:set>
                                      <p:cBhvr>
                                        <p:cTn id="33" fill="hold"/>
                                        <p:tgtEl>
                                          <p:spTgt spid="538"/>
                                        </p:tgtEl>
                                        <p:attrNameLst>
                                          <p:attrName>style.visibility</p:attrName>
                                        </p:attrNameLst>
                                      </p:cBhvr>
                                      <p:to>
                                        <p:strVal val="visible"/>
                                      </p:to>
                                    </p:set>
                                    <p:animEffect transition="in" filter="wipe(left)">
                                      <p:cBhvr>
                                        <p:cTn id="34" dur="499"/>
                                        <p:tgtEl>
                                          <p:spTgt spid="53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7" nodeType="clickEffect">
                                  <p:stCondLst>
                                    <p:cond delay="0"/>
                                  </p:stCondLst>
                                  <p:iterate>
                                    <p:tmAbs val="0"/>
                                  </p:iterate>
                                  <p:childTnLst>
                                    <p:set>
                                      <p:cBhvr>
                                        <p:cTn id="38" fill="hold"/>
                                        <p:tgtEl>
                                          <p:spTgt spid="541"/>
                                        </p:tgtEl>
                                        <p:attrNameLst>
                                          <p:attrName>style.visibility</p:attrName>
                                        </p:attrNameLst>
                                      </p:cBhvr>
                                      <p:to>
                                        <p:strVal val="visible"/>
                                      </p:to>
                                    </p:set>
                                    <p:animEffect transition="in" filter="dissolve">
                                      <p:cBhvr>
                                        <p:cTn id="39" dur="499"/>
                                        <p:tgtEl>
                                          <p:spTgt spid="54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8" nodeType="clickEffect">
                                  <p:stCondLst>
                                    <p:cond delay="0"/>
                                  </p:stCondLst>
                                  <p:iterate>
                                    <p:tmAbs val="0"/>
                                  </p:iterate>
                                  <p:childTnLst>
                                    <p:set>
                                      <p:cBhvr>
                                        <p:cTn id="43" fill="hold"/>
                                        <p:tgtEl>
                                          <p:spTgt spid="453"/>
                                        </p:tgtEl>
                                        <p:attrNameLst>
                                          <p:attrName>style.visibility</p:attrName>
                                        </p:attrNameLst>
                                      </p:cBhvr>
                                      <p:to>
                                        <p:strVal val="visible"/>
                                      </p:to>
                                    </p:set>
                                    <p:animEffect transition="in" filter="strips(downLeft)">
                                      <p:cBhvr>
                                        <p:cTn id="44" dur="1000"/>
                                        <p:tgtEl>
                                          <p:spTgt spid="453"/>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9" nodeType="clickEffect">
                                  <p:stCondLst>
                                    <p:cond delay="0"/>
                                  </p:stCondLst>
                                  <p:iterate>
                                    <p:tmAbs val="0"/>
                                  </p:iterate>
                                  <p:childTnLst>
                                    <p:set>
                                      <p:cBhvr>
                                        <p:cTn id="48" fill="hold"/>
                                        <p:tgtEl>
                                          <p:spTgt spid="479"/>
                                        </p:tgtEl>
                                        <p:attrNameLst>
                                          <p:attrName>style.visibility</p:attrName>
                                        </p:attrNameLst>
                                      </p:cBhvr>
                                      <p:to>
                                        <p:strVal val="visible"/>
                                      </p:to>
                                    </p:set>
                                    <p:animEffect transition="in" filter="strips(downLeft)">
                                      <p:cBhvr>
                                        <p:cTn id="49" dur="499"/>
                                        <p:tgtEl>
                                          <p:spTgt spid="4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10" nodeType="clickEffect">
                                  <p:stCondLst>
                                    <p:cond delay="0"/>
                                  </p:stCondLst>
                                  <p:iterate>
                                    <p:tmAbs val="0"/>
                                  </p:iterate>
                                  <p:childTnLst>
                                    <p:set>
                                      <p:cBhvr>
                                        <p:cTn id="53" fill="hold"/>
                                        <p:tgtEl>
                                          <p:spTgt spid="441"/>
                                        </p:tgtEl>
                                        <p:attrNameLst>
                                          <p:attrName>style.visibility</p:attrName>
                                        </p:attrNameLst>
                                      </p:cBhvr>
                                      <p:to>
                                        <p:strVal val="visible"/>
                                      </p:to>
                                    </p:set>
                                    <p:animEffect transition="in" filter="wipe(right)">
                                      <p:cBhvr>
                                        <p:cTn id="54" dur="499"/>
                                        <p:tgtEl>
                                          <p:spTgt spid="441"/>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3" fill="hold" grpId="11" nodeType="clickEffect">
                                  <p:stCondLst>
                                    <p:cond delay="0"/>
                                  </p:stCondLst>
                                  <p:iterate>
                                    <p:tmAbs val="0"/>
                                  </p:iterate>
                                  <p:childTnLst>
                                    <p:set>
                                      <p:cBhvr>
                                        <p:cTn id="58" fill="hold"/>
                                        <p:tgtEl>
                                          <p:spTgt spid="480"/>
                                        </p:tgtEl>
                                        <p:attrNameLst>
                                          <p:attrName>style.visibility</p:attrName>
                                        </p:attrNameLst>
                                      </p:cBhvr>
                                      <p:to>
                                        <p:strVal val="visible"/>
                                      </p:to>
                                    </p:set>
                                    <p:animEffect transition="in" filter="strips(upRight)">
                                      <p:cBhvr>
                                        <p:cTn id="59" dur="499"/>
                                        <p:tgtEl>
                                          <p:spTgt spid="48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12" nodeType="clickEffect">
                                  <p:stCondLst>
                                    <p:cond delay="0"/>
                                  </p:stCondLst>
                                  <p:iterate>
                                    <p:tmAbs val="0"/>
                                  </p:iterate>
                                  <p:childTnLst>
                                    <p:set>
                                      <p:cBhvr>
                                        <p:cTn id="63" fill="hold"/>
                                        <p:tgtEl>
                                          <p:spTgt spid="531"/>
                                        </p:tgtEl>
                                        <p:attrNameLst>
                                          <p:attrName>style.visibility</p:attrName>
                                        </p:attrNameLst>
                                      </p:cBhvr>
                                      <p:to>
                                        <p:strVal val="visible"/>
                                      </p:to>
                                    </p:set>
                                    <p:animEffect transition="in" filter="wipe(left)">
                                      <p:cBhvr>
                                        <p:cTn id="64" dur="499"/>
                                        <p:tgtEl>
                                          <p:spTgt spid="5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13" nodeType="clickEffect">
                                  <p:stCondLst>
                                    <p:cond delay="0"/>
                                  </p:stCondLst>
                                  <p:iterate>
                                    <p:tmAbs val="0"/>
                                  </p:iterate>
                                  <p:childTnLst>
                                    <p:set>
                                      <p:cBhvr>
                                        <p:cTn id="68" fill="hold"/>
                                        <p:tgtEl>
                                          <p:spTgt spid="471"/>
                                        </p:tgtEl>
                                        <p:attrNameLst>
                                          <p:attrName>style.visibility</p:attrName>
                                        </p:attrNameLst>
                                      </p:cBhvr>
                                      <p:to>
                                        <p:strVal val="visible"/>
                                      </p:to>
                                    </p:set>
                                    <p:animEffect transition="in" filter="wipe(left)">
                                      <p:cBhvr>
                                        <p:cTn id="69" dur="499"/>
                                        <p:tgtEl>
                                          <p:spTgt spid="47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14" nodeType="clickEffect">
                                  <p:stCondLst>
                                    <p:cond delay="0"/>
                                  </p:stCondLst>
                                  <p:iterate>
                                    <p:tmAbs val="0"/>
                                  </p:iterate>
                                  <p:childTnLst>
                                    <p:set>
                                      <p:cBhvr>
                                        <p:cTn id="73" fill="hold"/>
                                        <p:tgtEl>
                                          <p:spTgt spid="536"/>
                                        </p:tgtEl>
                                        <p:attrNameLst>
                                          <p:attrName>style.visibility</p:attrName>
                                        </p:attrNameLst>
                                      </p:cBhvr>
                                      <p:to>
                                        <p:strVal val="visible"/>
                                      </p:to>
                                    </p:set>
                                    <p:animEffect transition="in" filter="wipe(left)">
                                      <p:cBhvr>
                                        <p:cTn id="74" dur="499"/>
                                        <p:tgtEl>
                                          <p:spTgt spid="53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15" nodeType="clickEffect">
                                  <p:stCondLst>
                                    <p:cond delay="0"/>
                                  </p:stCondLst>
                                  <p:iterate>
                                    <p:tmAbs val="0"/>
                                  </p:iterate>
                                  <p:childTnLst>
                                    <p:set>
                                      <p:cBhvr>
                                        <p:cTn id="78" fill="hold"/>
                                        <p:tgtEl>
                                          <p:spTgt spid="537"/>
                                        </p:tgtEl>
                                        <p:attrNameLst>
                                          <p:attrName>style.visibility</p:attrName>
                                        </p:attrNameLst>
                                      </p:cBhvr>
                                      <p:to>
                                        <p:strVal val="visible"/>
                                      </p:to>
                                    </p:set>
                                    <p:animEffect transition="in" filter="wipe(left)">
                                      <p:cBhvr>
                                        <p:cTn id="79" dur="499"/>
                                        <p:tgtEl>
                                          <p:spTgt spid="537"/>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9" fill="hold" grpId="16" nodeType="clickEffect">
                                  <p:stCondLst>
                                    <p:cond delay="0"/>
                                  </p:stCondLst>
                                  <p:iterate>
                                    <p:tmAbs val="0"/>
                                  </p:iterate>
                                  <p:childTnLst>
                                    <p:set>
                                      <p:cBhvr>
                                        <p:cTn id="83" fill="hold"/>
                                        <p:tgtEl>
                                          <p:spTgt spid="465"/>
                                        </p:tgtEl>
                                        <p:attrNameLst>
                                          <p:attrName>style.visibility</p:attrName>
                                        </p:attrNameLst>
                                      </p:cBhvr>
                                      <p:to>
                                        <p:strVal val="visible"/>
                                      </p:to>
                                    </p:set>
                                    <p:animEffect transition="in" filter="strips(upLeft)">
                                      <p:cBhvr>
                                        <p:cTn id="84" dur="1000"/>
                                        <p:tgtEl>
                                          <p:spTgt spid="465"/>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9" fill="hold" grpId="17" nodeType="clickEffect">
                                  <p:stCondLst>
                                    <p:cond delay="0"/>
                                  </p:stCondLst>
                                  <p:iterate>
                                    <p:tmAbs val="0"/>
                                  </p:iterate>
                                  <p:childTnLst>
                                    <p:set>
                                      <p:cBhvr>
                                        <p:cTn id="88" fill="hold"/>
                                        <p:tgtEl>
                                          <p:spTgt spid="483"/>
                                        </p:tgtEl>
                                        <p:attrNameLst>
                                          <p:attrName>style.visibility</p:attrName>
                                        </p:attrNameLst>
                                      </p:cBhvr>
                                      <p:to>
                                        <p:strVal val="visible"/>
                                      </p:to>
                                    </p:set>
                                    <p:animEffect transition="in" filter="strips(upLeft)">
                                      <p:cBhvr>
                                        <p:cTn id="89" dur="499"/>
                                        <p:tgtEl>
                                          <p:spTgt spid="48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grpId="18" nodeType="clickEffect">
                                  <p:stCondLst>
                                    <p:cond delay="0"/>
                                  </p:stCondLst>
                                  <p:iterate>
                                    <p:tmAbs val="0"/>
                                  </p:iterate>
                                  <p:childTnLst>
                                    <p:set>
                                      <p:cBhvr>
                                        <p:cTn id="93" fill="hold"/>
                                        <p:tgtEl>
                                          <p:spTgt spid="442"/>
                                        </p:tgtEl>
                                        <p:attrNameLst>
                                          <p:attrName>style.visibility</p:attrName>
                                        </p:attrNameLst>
                                      </p:cBhvr>
                                      <p:to>
                                        <p:strVal val="visible"/>
                                      </p:to>
                                    </p:set>
                                    <p:animEffect transition="in" filter="wipe(right)">
                                      <p:cBhvr>
                                        <p:cTn id="94" dur="499"/>
                                        <p:tgtEl>
                                          <p:spTgt spid="442"/>
                                        </p:tgtEl>
                                      </p:cBhvr>
                                    </p:animEffect>
                                  </p:childTnLst>
                                </p:cTn>
                              </p:par>
                            </p:childTnLst>
                          </p:cTn>
                        </p:par>
                      </p:childTnLst>
                    </p:cTn>
                  </p:par>
                  <p:par>
                    <p:cTn id="95" fill="hold">
                      <p:stCondLst>
                        <p:cond delay="indefinite"/>
                      </p:stCondLst>
                      <p:childTnLst>
                        <p:par>
                          <p:cTn id="96" fill="hold">
                            <p:stCondLst>
                              <p:cond delay="0"/>
                            </p:stCondLst>
                            <p:childTnLst>
                              <p:par>
                                <p:cTn id="97" presetID="18" presetClass="entr" presetSubtype="6" fill="hold" grpId="19" nodeType="clickEffect">
                                  <p:stCondLst>
                                    <p:cond delay="0"/>
                                  </p:stCondLst>
                                  <p:iterate>
                                    <p:tmAbs val="0"/>
                                  </p:iterate>
                                  <p:childTnLst>
                                    <p:set>
                                      <p:cBhvr>
                                        <p:cTn id="98" fill="hold"/>
                                        <p:tgtEl>
                                          <p:spTgt spid="484"/>
                                        </p:tgtEl>
                                        <p:attrNameLst>
                                          <p:attrName>style.visibility</p:attrName>
                                        </p:attrNameLst>
                                      </p:cBhvr>
                                      <p:to>
                                        <p:strVal val="visible"/>
                                      </p:to>
                                    </p:set>
                                    <p:animEffect transition="in" filter="strips(downRight)">
                                      <p:cBhvr>
                                        <p:cTn id="99" dur="499"/>
                                        <p:tgtEl>
                                          <p:spTgt spid="48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20" nodeType="clickEffect">
                                  <p:stCondLst>
                                    <p:cond delay="0"/>
                                  </p:stCondLst>
                                  <p:iterate>
                                    <p:tmAbs val="0"/>
                                  </p:iterate>
                                  <p:childTnLst>
                                    <p:set>
                                      <p:cBhvr>
                                        <p:cTn id="103" fill="hold"/>
                                        <p:tgtEl>
                                          <p:spTgt spid="534"/>
                                        </p:tgtEl>
                                        <p:attrNameLst>
                                          <p:attrName>style.visibility</p:attrName>
                                        </p:attrNameLst>
                                      </p:cBhvr>
                                      <p:to>
                                        <p:strVal val="visible"/>
                                      </p:to>
                                    </p:set>
                                    <p:animEffect transition="in" filter="wipe(left)">
                                      <p:cBhvr>
                                        <p:cTn id="104" dur="499"/>
                                        <p:tgtEl>
                                          <p:spTgt spid="53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21" nodeType="clickEffect">
                                  <p:stCondLst>
                                    <p:cond delay="0"/>
                                  </p:stCondLst>
                                  <p:iterate>
                                    <p:tmAbs val="0"/>
                                  </p:iterate>
                                  <p:childTnLst>
                                    <p:set>
                                      <p:cBhvr>
                                        <p:cTn id="108" fill="hold"/>
                                        <p:tgtEl>
                                          <p:spTgt spid="476"/>
                                        </p:tgtEl>
                                        <p:attrNameLst>
                                          <p:attrName>style.visibility</p:attrName>
                                        </p:attrNameLst>
                                      </p:cBhvr>
                                      <p:to>
                                        <p:strVal val="visible"/>
                                      </p:to>
                                    </p:set>
                                    <p:animEffect transition="in" filter="wipe(left)">
                                      <p:cBhvr>
                                        <p:cTn id="109" dur="499"/>
                                        <p:tgtEl>
                                          <p:spTgt spid="476"/>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fill="hold" grpId="22" nodeType="clickEffect">
                                  <p:stCondLst>
                                    <p:cond delay="0"/>
                                  </p:stCondLst>
                                  <p:iterate>
                                    <p:tmAbs val="0"/>
                                  </p:iterate>
                                  <p:childTnLst>
                                    <p:set>
                                      <p:cBhvr>
                                        <p:cTn id="113" fill="hold"/>
                                        <p:tgtEl>
                                          <p:spTgt spid="542"/>
                                        </p:tgtEl>
                                        <p:attrNameLst>
                                          <p:attrName>style.visibility</p:attrName>
                                        </p:attrNameLst>
                                      </p:cBhvr>
                                      <p:to>
                                        <p:strVal val="visible"/>
                                      </p:to>
                                    </p:set>
                                    <p:animEffect transition="in" filter="dissolve">
                                      <p:cBhvr>
                                        <p:cTn id="114" dur="499"/>
                                        <p:tgtEl>
                                          <p:spTgt spid="542"/>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fill="hold" grpId="23" nodeType="clickEffect">
                                  <p:stCondLst>
                                    <p:cond delay="0"/>
                                  </p:stCondLst>
                                  <p:iterate>
                                    <p:tmAbs val="0"/>
                                  </p:iterate>
                                  <p:childTnLst>
                                    <p:set>
                                      <p:cBhvr>
                                        <p:cTn id="118" fill="hold"/>
                                        <p:tgtEl>
                                          <p:spTgt spid="543"/>
                                        </p:tgtEl>
                                        <p:attrNameLst>
                                          <p:attrName>style.visibility</p:attrName>
                                        </p:attrNameLst>
                                      </p:cBhvr>
                                      <p:to>
                                        <p:strVal val="visible"/>
                                      </p:to>
                                    </p:set>
                                    <p:animEffect transition="in" filter="dissolve">
                                      <p:cBhvr>
                                        <p:cTn id="119" dur="499"/>
                                        <p:tgtEl>
                                          <p:spTgt spid="543"/>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grpId="24" nodeType="clickEffect">
                                  <p:stCondLst>
                                    <p:cond delay="0"/>
                                  </p:stCondLst>
                                  <p:iterate>
                                    <p:tmAbs val="0"/>
                                  </p:iterate>
                                  <p:childTnLst>
                                    <p:set>
                                      <p:cBhvr>
                                        <p:cTn id="123" fill="hold">
                                          <p:stCondLst>
                                            <p:cond delay="0"/>
                                          </p:stCondLst>
                                        </p:cTn>
                                        <p:tgtEl>
                                          <p:spTgt spid="480"/>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25" nodeType="clickEffect">
                                  <p:stCondLst>
                                    <p:cond delay="0"/>
                                  </p:stCondLst>
                                  <p:iterate>
                                    <p:tmAbs val="0"/>
                                  </p:iterate>
                                  <p:childTnLst>
                                    <p:set>
                                      <p:cBhvr>
                                        <p:cTn id="127" fill="hold">
                                          <p:stCondLst>
                                            <p:cond delay="0"/>
                                          </p:stCondLst>
                                        </p:cTn>
                                        <p:tgtEl>
                                          <p:spTgt spid="47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26" nodeType="clickEffect">
                                  <p:stCondLst>
                                    <p:cond delay="0"/>
                                  </p:stCondLst>
                                  <p:iterate>
                                    <p:tmAbs val="0"/>
                                  </p:iterate>
                                  <p:childTnLst>
                                    <p:set>
                                      <p:cBhvr>
                                        <p:cTn id="131" fill="hold">
                                          <p:stCondLst>
                                            <p:cond delay="0"/>
                                          </p:stCondLst>
                                        </p:cTn>
                                        <p:tgtEl>
                                          <p:spTgt spid="483"/>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xit" presetSubtype="0" fill="hold" grpId="27" nodeType="clickEffect">
                                  <p:stCondLst>
                                    <p:cond delay="0"/>
                                  </p:stCondLst>
                                  <p:iterate>
                                    <p:tmAbs val="0"/>
                                  </p:iterate>
                                  <p:childTnLst>
                                    <p:set>
                                      <p:cBhvr>
                                        <p:cTn id="135" fill="hold">
                                          <p:stCondLst>
                                            <p:cond delay="0"/>
                                          </p:stCondLst>
                                        </p:cTn>
                                        <p:tgtEl>
                                          <p:spTgt spid="484"/>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grpId="28" nodeType="clickEffect">
                                  <p:stCondLst>
                                    <p:cond delay="0"/>
                                  </p:stCondLst>
                                  <p:iterate>
                                    <p:tmAbs val="0"/>
                                  </p:iterate>
                                  <p:childTnLst>
                                    <p:set>
                                      <p:cBhvr>
                                        <p:cTn id="139" fill="hold"/>
                                        <p:tgtEl>
                                          <p:spTgt spid="489"/>
                                        </p:tgtEl>
                                        <p:attrNameLst>
                                          <p:attrName>style.visibility</p:attrName>
                                        </p:attrNameLst>
                                      </p:cBhvr>
                                      <p:to>
                                        <p:strVal val="visible"/>
                                      </p:to>
                                    </p:set>
                                    <p:animEffect transition="in" filter="wipe(right)">
                                      <p:cBhvr>
                                        <p:cTn id="140" dur="499"/>
                                        <p:tgtEl>
                                          <p:spTgt spid="489"/>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2" fill="hold" grpId="29" nodeType="clickEffect">
                                  <p:stCondLst>
                                    <p:cond delay="0"/>
                                  </p:stCondLst>
                                  <p:iterate>
                                    <p:tmAbs val="0"/>
                                  </p:iterate>
                                  <p:childTnLst>
                                    <p:set>
                                      <p:cBhvr>
                                        <p:cTn id="144" fill="hold"/>
                                        <p:tgtEl>
                                          <p:spTgt spid="492"/>
                                        </p:tgtEl>
                                        <p:attrNameLst>
                                          <p:attrName>style.visibility</p:attrName>
                                        </p:attrNameLst>
                                      </p:cBhvr>
                                      <p:to>
                                        <p:strVal val="visible"/>
                                      </p:to>
                                    </p:set>
                                    <p:animEffect transition="in" filter="wipe(right)">
                                      <p:cBhvr>
                                        <p:cTn id="145" dur="500"/>
                                        <p:tgtEl>
                                          <p:spTgt spid="492"/>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30" nodeType="clickEffect">
                                  <p:stCondLst>
                                    <p:cond delay="0"/>
                                  </p:stCondLst>
                                  <p:iterate>
                                    <p:tmAbs val="0"/>
                                  </p:iterate>
                                  <p:childTnLst>
                                    <p:set>
                                      <p:cBhvr>
                                        <p:cTn id="149" fill="hold"/>
                                        <p:tgtEl>
                                          <p:spTgt spid="498"/>
                                        </p:tgtEl>
                                        <p:attrNameLst>
                                          <p:attrName>style.visibility</p:attrName>
                                        </p:attrNameLst>
                                      </p:cBhvr>
                                      <p:to>
                                        <p:strVal val="visible"/>
                                      </p:to>
                                    </p:set>
                                    <p:animEffect transition="in" filter="wipe(left)">
                                      <p:cBhvr>
                                        <p:cTn id="150" dur="499"/>
                                        <p:tgtEl>
                                          <p:spTgt spid="498"/>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grpId="31" nodeType="clickEffect">
                                  <p:stCondLst>
                                    <p:cond delay="0"/>
                                  </p:stCondLst>
                                  <p:iterate>
                                    <p:tmAbs val="0"/>
                                  </p:iterate>
                                  <p:childTnLst>
                                    <p:set>
                                      <p:cBhvr>
                                        <p:cTn id="154" fill="hold"/>
                                        <p:tgtEl>
                                          <p:spTgt spid="503"/>
                                        </p:tgtEl>
                                        <p:attrNameLst>
                                          <p:attrName>style.visibility</p:attrName>
                                        </p:attrNameLst>
                                      </p:cBhvr>
                                      <p:to>
                                        <p:strVal val="visible"/>
                                      </p:to>
                                    </p:set>
                                    <p:animEffect transition="in" filter="wipe(right)">
                                      <p:cBhvr>
                                        <p:cTn id="155" dur="1000"/>
                                        <p:tgtEl>
                                          <p:spTgt spid="503"/>
                                        </p:tgtEl>
                                      </p:cBhvr>
                                    </p:animEffec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32" nodeType="clickEffect">
                                  <p:stCondLst>
                                    <p:cond delay="0"/>
                                  </p:stCondLst>
                                  <p:iterate>
                                    <p:tmAbs val="0"/>
                                  </p:iterate>
                                  <p:childTnLst>
                                    <p:set>
                                      <p:cBhvr>
                                        <p:cTn id="159" fill="hold"/>
                                        <p:tgtEl>
                                          <p:spTgt spid="524"/>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path" presetSubtype="0" accel="50000" decel="50000" fill="hold" nodeType="clickEffect">
                                  <p:stCondLst>
                                    <p:cond delay="0"/>
                                  </p:stCondLst>
                                  <p:childTnLst>
                                    <p:animMotion origin="layout" path="M 0.000000 0.000000 L 0.434816 0.000000" pathEditMode="relative">
                                      <p:cBhvr>
                                        <p:cTn id="163" dur="1000" fill="hold"/>
                                        <p:tgtEl>
                                          <p:spTgt spid="524"/>
                                        </p:tgtEl>
                                        <p:attrNameLst>
                                          <p:attrName>ppt_x</p:attrName>
                                          <p:attrName>ppt_y</p:attrName>
                                        </p:attrNameLst>
                                      </p:cBhvr>
                                    </p:animMotion>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34" nodeType="clickEffect">
                                  <p:stCondLst>
                                    <p:cond delay="0"/>
                                  </p:stCondLst>
                                  <p:iterate>
                                    <p:tmAbs val="0"/>
                                  </p:iterate>
                                  <p:childTnLst>
                                    <p:set>
                                      <p:cBhvr>
                                        <p:cTn id="167" fill="hold"/>
                                        <p:tgtEl>
                                          <p:spTgt spid="546"/>
                                        </p:tgtEl>
                                        <p:attrNameLst>
                                          <p:attrName>style.visibility</p:attrName>
                                        </p:attrNameLst>
                                      </p:cBhvr>
                                      <p:to>
                                        <p:strVal val="visible"/>
                                      </p:to>
                                    </p:set>
                                    <p:animEffect transition="in" filter="wipe(left)">
                                      <p:cBhvr>
                                        <p:cTn id="168" dur="499"/>
                                        <p:tgtEl>
                                          <p:spTgt spid="546"/>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35" nodeType="clickEffect">
                                  <p:stCondLst>
                                    <p:cond delay="0"/>
                                  </p:stCondLst>
                                  <p:iterate>
                                    <p:tmAbs val="0"/>
                                  </p:iterate>
                                  <p:childTnLst>
                                    <p:set>
                                      <p:cBhvr>
                                        <p:cTn id="172" fill="hold"/>
                                        <p:tgtEl>
                                          <p:spTgt spid="550"/>
                                        </p:tgtEl>
                                        <p:attrNameLst>
                                          <p:attrName>style.visibility</p:attrName>
                                        </p:attrNameLst>
                                      </p:cBhvr>
                                      <p:to>
                                        <p:strVal val="visible"/>
                                      </p:to>
                                    </p:set>
                                    <p:animEffect transition="in" filter="wipe(left)">
                                      <p:cBhvr>
                                        <p:cTn id="173" dur="8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1" animBg="1" advAuto="0"/>
      <p:bldP spid="433" grpId="2" animBg="1" advAuto="0"/>
      <p:bldP spid="440" grpId="4" animBg="1" advAuto="0"/>
      <p:bldP spid="441" grpId="10" animBg="1" advAuto="0"/>
      <p:bldP spid="442" grpId="18" animBg="1" advAuto="0"/>
      <p:bldP spid="453" grpId="8" animBg="1" advAuto="0"/>
      <p:bldP spid="465" grpId="16" animBg="1" advAuto="0"/>
      <p:bldP spid="471" grpId="13" animBg="1" advAuto="0"/>
      <p:bldP spid="476" grpId="21" animBg="1" advAuto="0"/>
      <p:bldP spid="479" grpId="9" animBg="1" advAuto="0"/>
      <p:bldP spid="479" grpId="25" animBg="1" advAuto="0"/>
      <p:bldP spid="480" grpId="11" animBg="1" advAuto="0"/>
      <p:bldP spid="480" grpId="24" animBg="1" advAuto="0"/>
      <p:bldP spid="483" grpId="17" animBg="1" advAuto="0"/>
      <p:bldP spid="483" grpId="26" animBg="1" advAuto="0"/>
      <p:bldP spid="484" grpId="19" animBg="1" advAuto="0"/>
      <p:bldP spid="484" grpId="27" animBg="1" advAuto="0"/>
      <p:bldP spid="489" grpId="28" animBg="1" advAuto="0"/>
      <p:bldP spid="492" grpId="29" animBg="1" advAuto="0"/>
      <p:bldP spid="498" grpId="30" animBg="1" advAuto="0"/>
      <p:bldP spid="503" grpId="31" animBg="1" advAuto="0"/>
      <p:bldP spid="524" grpId="32" animBg="1" advAuto="0"/>
      <p:bldP spid="528" grpId="3" animBg="1" advAuto="0"/>
      <p:bldP spid="531" grpId="12" animBg="1" advAuto="0"/>
      <p:bldP spid="534" grpId="20" animBg="1" advAuto="0"/>
      <p:bldP spid="535" grpId="5" animBg="1" advAuto="0"/>
      <p:bldP spid="536" grpId="14" animBg="1" advAuto="0"/>
      <p:bldP spid="537" grpId="15" animBg="1" advAuto="0"/>
      <p:bldP spid="538" grpId="6" animBg="1" advAuto="0"/>
      <p:bldP spid="541" grpId="7" animBg="1" advAuto="0"/>
      <p:bldP spid="542" grpId="22" animBg="1" advAuto="0"/>
      <p:bldP spid="543" grpId="23" animBg="1" advAuto="0"/>
      <p:bldP spid="546" grpId="34" animBg="1" advAuto="0"/>
      <p:bldP spid="550" grpId="3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KATE: Algorithm"/>
          <p:cNvSpPr txBox="1"/>
          <p:nvPr/>
        </p:nvSpPr>
        <p:spPr>
          <a:xfrm>
            <a:off x="8550916" y="527606"/>
            <a:ext cx="5173504" cy="919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defRPr sz="4800" b="1">
                <a:latin typeface="+mj-lt"/>
                <a:ea typeface="+mj-ea"/>
                <a:cs typeface="+mj-cs"/>
                <a:sym typeface="Helvetica"/>
              </a:defRPr>
            </a:lvl1pPr>
          </a:lstStyle>
          <a:p>
            <a:r>
              <a:t>KATE: Algorithm</a:t>
            </a:r>
          </a:p>
        </p:txBody>
      </p:sp>
      <p:pic>
        <p:nvPicPr>
          <p:cNvPr id="555" name="Group" descr="Group"/>
          <p:cNvPicPr>
            <a:picLocks noChangeAspect="1"/>
          </p:cNvPicPr>
          <p:nvPr/>
        </p:nvPicPr>
        <p:blipFill>
          <a:blip r:embed="rId3"/>
          <a:stretch>
            <a:fillRect/>
          </a:stretch>
        </p:blipFill>
        <p:spPr>
          <a:xfrm>
            <a:off x="1002479" y="4287390"/>
            <a:ext cx="11496134" cy="5362081"/>
          </a:xfrm>
          <a:prstGeom prst="rect">
            <a:avLst/>
          </a:prstGeom>
          <a:ln w="12700">
            <a:miter lim="400000"/>
          </a:ln>
        </p:spPr>
      </p:pic>
      <p:sp>
        <p:nvSpPr>
          <p:cNvPr id="556" name="No competition in the encoding step!"/>
          <p:cNvSpPr txBox="1"/>
          <p:nvPr/>
        </p:nvSpPr>
        <p:spPr>
          <a:xfrm>
            <a:off x="3605376" y="9800394"/>
            <a:ext cx="8863099" cy="7289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nSpc>
                <a:spcPct val="30000"/>
              </a:lnSpc>
              <a:spcBef>
                <a:spcPts val="2400"/>
              </a:spcBef>
              <a:defRPr b="1">
                <a:solidFill>
                  <a:srgbClr val="0B1480"/>
                </a:solidFill>
                <a:uFill>
                  <a:solidFill>
                    <a:srgbClr val="0B1480"/>
                  </a:solidFill>
                </a:uFill>
                <a:latin typeface="+mj-lt"/>
                <a:ea typeface="+mj-ea"/>
                <a:cs typeface="+mj-cs"/>
                <a:sym typeface="Helvetica"/>
              </a:defRPr>
            </a:lvl1pPr>
          </a:lstStyle>
          <a:p>
            <a:r>
              <a:t>No competition in the encoding step!</a:t>
            </a:r>
          </a:p>
        </p:txBody>
      </p:sp>
      <p:sp>
        <p:nvSpPr>
          <p:cNvPr id="557" name="Oval"/>
          <p:cNvSpPr/>
          <p:nvPr/>
        </p:nvSpPr>
        <p:spPr>
          <a:xfrm>
            <a:off x="5789603" y="6110582"/>
            <a:ext cx="5544315" cy="629920"/>
          </a:xfrm>
          <a:prstGeom prst="ellipse">
            <a:avLst/>
          </a:prstGeom>
          <a:ln w="25400">
            <a:solidFill>
              <a:srgbClr val="E539BC"/>
            </a:solidFill>
            <a:custDash>
              <a:ds d="600000" sp="600000"/>
            </a:custDash>
            <a:miter lim="400000"/>
          </a:ln>
          <a:effectLst>
            <a:outerShdw blurRad="76200" dist="50800" dir="2700000" rotWithShape="0">
              <a:srgbClr val="000000">
                <a:alpha val="58916"/>
              </a:srgbClr>
            </a:outerShdw>
          </a:effectLst>
        </p:spPr>
        <p:txBody>
          <a:bodyPr tIns="91439" bIns="91439" anchor="ctr"/>
          <a:lstStyle/>
          <a:p>
            <a:endParaRPr/>
          </a:p>
        </p:txBody>
      </p:sp>
      <p:sp>
        <p:nvSpPr>
          <p:cNvPr id="558" name="Oval"/>
          <p:cNvSpPr/>
          <p:nvPr/>
        </p:nvSpPr>
        <p:spPr>
          <a:xfrm>
            <a:off x="5581905" y="8853782"/>
            <a:ext cx="3743296" cy="629920"/>
          </a:xfrm>
          <a:prstGeom prst="ellipse">
            <a:avLst/>
          </a:prstGeom>
          <a:ln w="25400">
            <a:solidFill>
              <a:srgbClr val="E539BC"/>
            </a:solidFill>
            <a:custDash>
              <a:ds d="600000" sp="600000"/>
            </a:custDash>
            <a:miter lim="400000"/>
          </a:ln>
          <a:effectLst>
            <a:outerShdw blurRad="76200" dist="50800" dir="2700000" rotWithShape="0">
              <a:srgbClr val="000000">
                <a:alpha val="58916"/>
              </a:srgbClr>
            </a:outerShdw>
          </a:effectLst>
        </p:spPr>
        <p:txBody>
          <a:bodyPr tIns="91439" bIns="91439" anchor="ctr"/>
          <a:lstStyle/>
          <a:p>
            <a:endParaRPr/>
          </a:p>
        </p:txBody>
      </p:sp>
      <p:pic>
        <p:nvPicPr>
          <p:cNvPr id="559" name="Image" descr="Image"/>
          <p:cNvPicPr>
            <a:picLocks noChangeAspect="1"/>
          </p:cNvPicPr>
          <p:nvPr/>
        </p:nvPicPr>
        <p:blipFill>
          <a:blip r:embed="rId4"/>
          <a:stretch>
            <a:fillRect/>
          </a:stretch>
        </p:blipFill>
        <p:spPr>
          <a:xfrm>
            <a:off x="13047771" y="1959873"/>
            <a:ext cx="10388419" cy="9185941"/>
          </a:xfrm>
          <a:prstGeom prst="rect">
            <a:avLst/>
          </a:prstGeom>
          <a:ln w="12700">
            <a:miter lim="400000"/>
          </a:ln>
        </p:spPr>
      </p:pic>
      <p:grpSp>
        <p:nvGrpSpPr>
          <p:cNvPr id="567" name="Group"/>
          <p:cNvGrpSpPr/>
          <p:nvPr/>
        </p:nvGrpSpPr>
        <p:grpSpPr>
          <a:xfrm>
            <a:off x="14438696" y="4566074"/>
            <a:ext cx="4410578" cy="5802395"/>
            <a:chOff x="0" y="0"/>
            <a:chExt cx="4410576" cy="5802394"/>
          </a:xfrm>
        </p:grpSpPr>
        <p:grpSp>
          <p:nvGrpSpPr>
            <p:cNvPr id="563" name="Group"/>
            <p:cNvGrpSpPr/>
            <p:nvPr/>
          </p:nvGrpSpPr>
          <p:grpSpPr>
            <a:xfrm>
              <a:off x="0" y="0"/>
              <a:ext cx="4359777" cy="2669728"/>
              <a:chOff x="0" y="0"/>
              <a:chExt cx="4359776" cy="2669727"/>
            </a:xfrm>
          </p:grpSpPr>
          <p:sp>
            <p:nvSpPr>
              <p:cNvPr id="560" name="Oval"/>
              <p:cNvSpPr/>
              <p:nvPr/>
            </p:nvSpPr>
            <p:spPr>
              <a:xfrm>
                <a:off x="0" y="0"/>
                <a:ext cx="4327829" cy="629919"/>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561" name="Oval"/>
              <p:cNvSpPr/>
              <p:nvPr/>
            </p:nvSpPr>
            <p:spPr>
              <a:xfrm>
                <a:off x="616481" y="973008"/>
                <a:ext cx="3743296" cy="629920"/>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562" name="Oval"/>
              <p:cNvSpPr/>
              <p:nvPr/>
            </p:nvSpPr>
            <p:spPr>
              <a:xfrm>
                <a:off x="616481" y="2039808"/>
                <a:ext cx="1913768" cy="629920"/>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sp>
          <p:nvSpPr>
            <p:cNvPr id="564" name="Oval"/>
            <p:cNvSpPr/>
            <p:nvPr/>
          </p:nvSpPr>
          <p:spPr>
            <a:xfrm>
              <a:off x="16933" y="3090333"/>
              <a:ext cx="4327830" cy="629919"/>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565" name="Oval"/>
            <p:cNvSpPr/>
            <p:nvPr/>
          </p:nvSpPr>
          <p:spPr>
            <a:xfrm>
              <a:off x="667281" y="4088741"/>
              <a:ext cx="3743296" cy="629920"/>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sp>
          <p:nvSpPr>
            <p:cNvPr id="566" name="Oval"/>
            <p:cNvSpPr/>
            <p:nvPr/>
          </p:nvSpPr>
          <p:spPr>
            <a:xfrm>
              <a:off x="616481" y="5172475"/>
              <a:ext cx="1913768" cy="629920"/>
            </a:xfrm>
            <a:prstGeom prst="ellipse">
              <a:avLst/>
            </a:prstGeom>
            <a:noFill/>
            <a:ln w="25400" cap="flat">
              <a:solidFill>
                <a:srgbClr val="E539BC"/>
              </a:solidFill>
              <a:custDash>
                <a:ds d="600000" sp="600000"/>
              </a:custDash>
              <a:miter lim="400000"/>
            </a:ln>
            <a:effectLst>
              <a:outerShdw blurRad="76200" dist="50800" dir="2700000" rotWithShape="0">
                <a:srgbClr val="000000">
                  <a:alpha val="58916"/>
                </a:srgbClr>
              </a:outerShdw>
            </a:effectLst>
          </p:spPr>
          <p:txBody>
            <a:bodyPr wrap="square" lIns="91439" tIns="91439" rIns="91439" bIns="91439" numCol="1" anchor="ctr">
              <a:noAutofit/>
            </a:bodyPr>
            <a:lstStyle/>
            <a:p>
              <a:endParaRPr/>
            </a:p>
          </p:txBody>
        </p:sp>
      </p:grpSp>
      <p:grpSp>
        <p:nvGrpSpPr>
          <p:cNvPr id="572" name="Group"/>
          <p:cNvGrpSpPr/>
          <p:nvPr/>
        </p:nvGrpSpPr>
        <p:grpSpPr>
          <a:xfrm>
            <a:off x="13607750" y="11134067"/>
            <a:ext cx="9547702" cy="1275081"/>
            <a:chOff x="393700" y="87514"/>
            <a:chExt cx="9547700" cy="1275080"/>
          </a:xfrm>
        </p:grpSpPr>
        <p:pic>
          <p:nvPicPr>
            <p:cNvPr id="568" name="Image" descr="Image"/>
            <p:cNvPicPr>
              <a:picLocks noChangeAspect="1"/>
            </p:cNvPicPr>
            <p:nvPr/>
          </p:nvPicPr>
          <p:blipFill>
            <a:blip r:embed="rId5"/>
            <a:srcRect/>
            <a:stretch>
              <a:fillRect/>
            </a:stretch>
          </p:blipFill>
          <p:spPr>
            <a:xfrm>
              <a:off x="393700" y="266700"/>
              <a:ext cx="965200" cy="469900"/>
            </a:xfrm>
            <a:prstGeom prst="rect">
              <a:avLst/>
            </a:prstGeom>
            <a:ln w="12700" cap="flat">
              <a:noFill/>
              <a:miter lim="400000"/>
            </a:ln>
            <a:effectLst/>
          </p:spPr>
        </p:pic>
        <p:grpSp>
          <p:nvGrpSpPr>
            <p:cNvPr id="571" name="Group"/>
            <p:cNvGrpSpPr/>
            <p:nvPr/>
          </p:nvGrpSpPr>
          <p:grpSpPr>
            <a:xfrm>
              <a:off x="396003" y="87514"/>
              <a:ext cx="9545398" cy="1275081"/>
              <a:chOff x="0" y="0"/>
              <a:chExt cx="9545397" cy="1275080"/>
            </a:xfrm>
          </p:grpSpPr>
          <p:sp>
            <p:nvSpPr>
              <p:cNvPr id="569" name=": the number of positive winner neurons.…"/>
              <p:cNvSpPr txBox="1"/>
              <p:nvPr/>
            </p:nvSpPr>
            <p:spPr>
              <a:xfrm>
                <a:off x="150452" y="0"/>
                <a:ext cx="9394945" cy="12750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defTabSz="1828800">
                  <a:defRPr>
                    <a:latin typeface="+mn-lt"/>
                    <a:ea typeface="+mn-ea"/>
                    <a:cs typeface="+mn-cs"/>
                    <a:sym typeface="等线"/>
                  </a:defRPr>
                </a:pPr>
                <a:r>
                  <a:t>      : the number of </a:t>
                </a:r>
                <a:r>
                  <a:rPr b="1">
                    <a:solidFill>
                      <a:srgbClr val="0B1480"/>
                    </a:solidFill>
                    <a:uFill>
                      <a:solidFill>
                        <a:srgbClr val="0B1480"/>
                      </a:solidFill>
                    </a:uFill>
                    <a:latin typeface="+mj-lt"/>
                    <a:ea typeface="+mj-ea"/>
                    <a:cs typeface="+mj-cs"/>
                    <a:sym typeface="Helvetica"/>
                  </a:rPr>
                  <a:t>positive</a:t>
                </a:r>
                <a:r>
                  <a:t> winner neurons.</a:t>
                </a:r>
              </a:p>
              <a:p>
                <a:pPr defTabSz="1828800">
                  <a:defRPr>
                    <a:latin typeface="+mn-lt"/>
                    <a:ea typeface="+mn-ea"/>
                    <a:cs typeface="+mn-cs"/>
                    <a:sym typeface="等线"/>
                  </a:defRPr>
                </a:pPr>
                <a:r>
                  <a:t>      : the number of </a:t>
                </a:r>
                <a:r>
                  <a:rPr b="1">
                    <a:solidFill>
                      <a:srgbClr val="0B1480"/>
                    </a:solidFill>
                    <a:uFill>
                      <a:solidFill>
                        <a:srgbClr val="0B1480"/>
                      </a:solidFill>
                    </a:uFill>
                    <a:latin typeface="+mj-lt"/>
                    <a:ea typeface="+mj-ea"/>
                    <a:cs typeface="+mj-cs"/>
                    <a:sym typeface="Helvetica"/>
                  </a:rPr>
                  <a:t>negative</a:t>
                </a:r>
                <a:r>
                  <a:t> winner neurons.</a:t>
                </a:r>
              </a:p>
            </p:txBody>
          </p:sp>
          <p:pic>
            <p:nvPicPr>
              <p:cNvPr id="570" name="Image" descr="Image"/>
              <p:cNvPicPr>
                <a:picLocks noChangeAspect="1"/>
              </p:cNvPicPr>
              <p:nvPr/>
            </p:nvPicPr>
            <p:blipFill>
              <a:blip r:embed="rId6"/>
              <a:srcRect/>
              <a:stretch>
                <a:fillRect/>
              </a:stretch>
            </p:blipFill>
            <p:spPr>
              <a:xfrm>
                <a:off x="0" y="746359"/>
                <a:ext cx="965200" cy="469901"/>
              </a:xfrm>
              <a:prstGeom prst="rect">
                <a:avLst/>
              </a:prstGeom>
              <a:ln w="12700" cap="flat">
                <a:noFill/>
                <a:miter lim="400000"/>
              </a:ln>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57"/>
                                        </p:tgtEl>
                                        <p:attrNameLst>
                                          <p:attrName>style.visibility</p:attrName>
                                        </p:attrNameLst>
                                      </p:cBhvr>
                                      <p:to>
                                        <p:strVal val="visible"/>
                                      </p:to>
                                    </p:set>
                                    <p:animEffect transition="in" filter="wipe(left)">
                                      <p:cBhvr>
                                        <p:cTn id="7" dur="499"/>
                                        <p:tgtEl>
                                          <p:spTgt spid="5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558"/>
                                        </p:tgtEl>
                                        <p:attrNameLst>
                                          <p:attrName>style.visibility</p:attrName>
                                        </p:attrNameLst>
                                      </p:cBhvr>
                                      <p:to>
                                        <p:strVal val="visible"/>
                                      </p:to>
                                    </p:set>
                                    <p:animEffect transition="in" filter="wipe(left)">
                                      <p:cBhvr>
                                        <p:cTn id="12" dur="499"/>
                                        <p:tgtEl>
                                          <p:spTgt spid="5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556"/>
                                        </p:tgtEl>
                                        <p:attrNameLst>
                                          <p:attrName>style.visibility</p:attrName>
                                        </p:attrNameLst>
                                      </p:cBhvr>
                                      <p:to>
                                        <p:strVal val="visible"/>
                                      </p:to>
                                    </p:set>
                                    <p:animEffect transition="in" filter="wipe(left)">
                                      <p:cBhvr>
                                        <p:cTn id="17" dur="500"/>
                                        <p:tgtEl>
                                          <p:spTgt spid="5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567"/>
                                        </p:tgtEl>
                                        <p:attrNameLst>
                                          <p:attrName>style.visibility</p:attrName>
                                        </p:attrNameLst>
                                      </p:cBhvr>
                                      <p:to>
                                        <p:strVal val="visible"/>
                                      </p:to>
                                    </p:set>
                                    <p:animEffect transition="in" filter="wipe(left)">
                                      <p:cBhvr>
                                        <p:cTn id="22" dur="499"/>
                                        <p:tgtEl>
                                          <p:spTgt spid="5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572"/>
                                        </p:tgtEl>
                                        <p:attrNameLst>
                                          <p:attrName>style.visibility</p:attrName>
                                        </p:attrNameLst>
                                      </p:cBhvr>
                                      <p:to>
                                        <p:strVal val="visible"/>
                                      </p:to>
                                    </p:set>
                                    <p:animEffect transition="in" filter="wipe(left)">
                                      <p:cBhvr>
                                        <p:cTn id="27" dur="499"/>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3" animBg="1" advAuto="0"/>
      <p:bldP spid="557" grpId="1" animBg="1" advAuto="0"/>
      <p:bldP spid="558" grpId="2" animBg="1" advAuto="0"/>
      <p:bldP spid="567" grpId="4" animBg="1" advAuto="0"/>
      <p:bldP spid="572" grpId="5" animBg="1" advAuto="0"/>
    </p:bldLst>
  </p:timing>
</p:sld>
</file>

<file path=ppt/theme/theme1.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Helvetica"/>
        <a:ea typeface="Helvetica"/>
        <a:cs typeface="Helvetica"/>
      </a:majorFont>
      <a:minorFont>
        <a:latin typeface="等线"/>
        <a:ea typeface="等线"/>
        <a:cs typeface="等线"/>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2700000" rotWithShape="0">
              <a:srgbClr val="000000">
                <a:alpha val="60000"/>
              </a:srgbClr>
            </a:outerShdw>
          </a:effectLst>
        </a:effectStyle>
        <a:effectStyle>
          <a:effectLst>
            <a:outerShdw blurRad="76200" dist="508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50800" dir="2700000" rotWithShape="0">
            <a:srgbClr val="000000">
              <a:alpha val="60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Helvetica"/>
        <a:ea typeface="Helvetica"/>
        <a:cs typeface="Helvetica"/>
      </a:majorFont>
      <a:minorFont>
        <a:latin typeface="等线"/>
        <a:ea typeface="等线"/>
        <a:cs typeface="等线"/>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2700000" rotWithShape="0">
              <a:srgbClr val="000000">
                <a:alpha val="60000"/>
              </a:srgbClr>
            </a:outerShdw>
          </a:effectLst>
        </a:effectStyle>
        <a:effectStyle>
          <a:effectLst>
            <a:outerShdw blurRad="76200" dist="508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50800" dir="2700000" rotWithShape="0">
            <a:srgbClr val="000000">
              <a:alpha val="60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3349</Words>
  <Application>Microsoft Macintosh PowerPoint</Application>
  <PresentationFormat>Custom</PresentationFormat>
  <Paragraphs>443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等线</vt:lpstr>
      <vt:lpstr>Calibri</vt:lpstr>
      <vt:lpstr>Calibri Light</vt:lpstr>
      <vt:lpstr>Helvetica</vt:lpstr>
      <vt:lpstr>Times</vt:lpstr>
      <vt:lpstr>Trebuchet MS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Chen, Yu</cp:lastModifiedBy>
  <cp:revision>45</cp:revision>
  <dcterms:modified xsi:type="dcterms:W3CDTF">2019-06-09T00:19:12Z</dcterms:modified>
</cp:coreProperties>
</file>